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260" r:id="rId3"/>
    <p:sldId id="308" r:id="rId4"/>
    <p:sldId id="268" r:id="rId5"/>
    <p:sldId id="257" r:id="rId6"/>
    <p:sldId id="270" r:id="rId7"/>
    <p:sldId id="271" r:id="rId8"/>
    <p:sldId id="269" r:id="rId9"/>
    <p:sldId id="272" r:id="rId10"/>
    <p:sldId id="274" r:id="rId11"/>
    <p:sldId id="273" r:id="rId12"/>
    <p:sldId id="276" r:id="rId13"/>
    <p:sldId id="279" r:id="rId14"/>
    <p:sldId id="278" r:id="rId15"/>
    <p:sldId id="309" r:id="rId16"/>
    <p:sldId id="310" r:id="rId17"/>
    <p:sldId id="281" r:id="rId18"/>
    <p:sldId id="280" r:id="rId19"/>
    <p:sldId id="282" r:id="rId20"/>
    <p:sldId id="283" r:id="rId21"/>
    <p:sldId id="284" r:id="rId22"/>
    <p:sldId id="275" r:id="rId23"/>
    <p:sldId id="311" r:id="rId24"/>
    <p:sldId id="285" r:id="rId25"/>
    <p:sldId id="286" r:id="rId26"/>
    <p:sldId id="287" r:id="rId27"/>
    <p:sldId id="288" r:id="rId28"/>
    <p:sldId id="289" r:id="rId29"/>
    <p:sldId id="290" r:id="rId30"/>
    <p:sldId id="291" r:id="rId31"/>
    <p:sldId id="292"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956" y="4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7AF251-888F-3544-9E56-FED9168A2D44}" type="datetimeFigureOut">
              <a:rPr lang="en-US" smtClean="0"/>
              <a:t>1/30/2017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68C9E5-2AAE-0D4C-95AE-A7F0BBE31EC7}" type="slidenum">
              <a:rPr lang="en-US" smtClean="0"/>
              <a:t>‹#›</a:t>
            </a:fld>
            <a:endParaRPr lang="en-US"/>
          </a:p>
        </p:txBody>
      </p:sp>
    </p:spTree>
    <p:extLst>
      <p:ext uri="{BB962C8B-B14F-4D97-AF65-F5344CB8AC3E}">
        <p14:creationId xmlns:p14="http://schemas.microsoft.com/office/powerpoint/2010/main" val="24574566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DA2E0D-89A6-D842-B38E-31F68219A777}" type="datetimeFigureOut">
              <a:rPr lang="en-US" smtClean="0"/>
              <a:t>1/30/2017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6D73BA-3B80-754D-88CC-FDC8436BF01D}" type="slidenum">
              <a:rPr lang="en-US" smtClean="0"/>
              <a:t>‹#›</a:t>
            </a:fld>
            <a:endParaRPr lang="en-US"/>
          </a:p>
        </p:txBody>
      </p:sp>
    </p:spTree>
    <p:extLst>
      <p:ext uri="{BB962C8B-B14F-4D97-AF65-F5344CB8AC3E}">
        <p14:creationId xmlns:p14="http://schemas.microsoft.com/office/powerpoint/2010/main" val="36455551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6"/>
          <p:cNvSpPr>
            <a:spLocks noGrp="1"/>
          </p:cNvSpPr>
          <p:nvPr>
            <p:ph type="dt" sz="half" idx="10"/>
          </p:nvPr>
        </p:nvSpPr>
        <p:spPr/>
        <p:txBody>
          <a:bodyPr/>
          <a:lstStyle/>
          <a:p>
            <a:fld id="{78BA348F-3CA1-0A4E-8B30-3ED1621C292F}" type="datetime1">
              <a:rPr lang="en-US" smtClean="0"/>
              <a:t>1/30/2017</a:t>
            </a:fld>
            <a:endParaRPr lang="en-US"/>
          </a:p>
        </p:txBody>
      </p:sp>
      <p:sp>
        <p:nvSpPr>
          <p:cNvPr id="8" name="Footer Placeholder 7"/>
          <p:cNvSpPr>
            <a:spLocks noGrp="1"/>
          </p:cNvSpPr>
          <p:nvPr>
            <p:ph type="ftr" sz="quarter" idx="11"/>
          </p:nvPr>
        </p:nvSpPr>
        <p:spPr/>
        <p:txBody>
          <a:bodyPr/>
          <a:lstStyle/>
          <a:p>
            <a:r>
              <a:rPr lang="en-US"/>
              <a:t>Bluewater Weather             MIT IAP 2017 </a:t>
            </a:r>
            <a:endParaRPr lang="en-US" dirty="0"/>
          </a:p>
        </p:txBody>
      </p:sp>
      <p:sp>
        <p:nvSpPr>
          <p:cNvPr id="9" name="Slide Number Placeholder 8"/>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213487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BA348F-3CA1-0A4E-8B30-3ED1621C292F}" type="datetime1">
              <a:rPr lang="en-US" smtClean="0"/>
              <a:t>1/30/2017</a:t>
            </a:fld>
            <a:endParaRPr lang="en-US"/>
          </a:p>
        </p:txBody>
      </p:sp>
      <p:sp>
        <p:nvSpPr>
          <p:cNvPr id="8" name="Footer Placeholder 7"/>
          <p:cNvSpPr>
            <a:spLocks noGrp="1"/>
          </p:cNvSpPr>
          <p:nvPr>
            <p:ph type="ftr" sz="quarter" idx="11"/>
          </p:nvPr>
        </p:nvSpPr>
        <p:spPr/>
        <p:txBody>
          <a:bodyPr/>
          <a:lstStyle/>
          <a:p>
            <a:r>
              <a:rPr lang="en-US"/>
              <a:t>Bluewater Weather             MIT IAP 2017 </a:t>
            </a:r>
            <a:endParaRPr lang="en-US" dirty="0"/>
          </a:p>
        </p:txBody>
      </p:sp>
      <p:sp>
        <p:nvSpPr>
          <p:cNvPr id="9" name="Slide Number Placeholder 8"/>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79177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BA348F-3CA1-0A4E-8B30-3ED1621C292F}" type="datetime1">
              <a:rPr lang="en-US" smtClean="0"/>
              <a:t>1/30/2017</a:t>
            </a:fld>
            <a:endParaRPr lang="en-US"/>
          </a:p>
        </p:txBody>
      </p:sp>
      <p:sp>
        <p:nvSpPr>
          <p:cNvPr id="8" name="Footer Placeholder 7"/>
          <p:cNvSpPr>
            <a:spLocks noGrp="1"/>
          </p:cNvSpPr>
          <p:nvPr>
            <p:ph type="ftr" sz="quarter" idx="11"/>
          </p:nvPr>
        </p:nvSpPr>
        <p:spPr/>
        <p:txBody>
          <a:bodyPr/>
          <a:lstStyle/>
          <a:p>
            <a:r>
              <a:rPr lang="en-US"/>
              <a:t>Bluewater Weather             MIT IAP 2017 </a:t>
            </a:r>
            <a:endParaRPr lang="en-US" dirty="0"/>
          </a:p>
        </p:txBody>
      </p:sp>
      <p:sp>
        <p:nvSpPr>
          <p:cNvPr id="9" name="Slide Number Placeholder 8"/>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281071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BA348F-3CA1-0A4E-8B30-3ED1621C292F}" type="datetime1">
              <a:rPr lang="en-US" smtClean="0"/>
              <a:t>1/30/2017</a:t>
            </a:fld>
            <a:endParaRPr lang="en-US"/>
          </a:p>
        </p:txBody>
      </p:sp>
      <p:sp>
        <p:nvSpPr>
          <p:cNvPr id="8" name="Footer Placeholder 7"/>
          <p:cNvSpPr>
            <a:spLocks noGrp="1"/>
          </p:cNvSpPr>
          <p:nvPr>
            <p:ph type="ftr" sz="quarter" idx="11"/>
          </p:nvPr>
        </p:nvSpPr>
        <p:spPr/>
        <p:txBody>
          <a:bodyPr/>
          <a:lstStyle/>
          <a:p>
            <a:r>
              <a:rPr lang="en-US"/>
              <a:t>Bluewater Weather             MIT IAP 2017 </a:t>
            </a:r>
            <a:endParaRPr lang="en-US" dirty="0"/>
          </a:p>
        </p:txBody>
      </p:sp>
      <p:sp>
        <p:nvSpPr>
          <p:cNvPr id="9" name="Slide Number Placeholder 8"/>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322903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9"/>
          <p:cNvSpPr>
            <a:spLocks noGrp="1"/>
          </p:cNvSpPr>
          <p:nvPr>
            <p:ph type="dt" sz="half" idx="10"/>
          </p:nvPr>
        </p:nvSpPr>
        <p:spPr/>
        <p:txBody>
          <a:bodyPr/>
          <a:lstStyle/>
          <a:p>
            <a:fld id="{78BA348F-3CA1-0A4E-8B30-3ED1621C292F}" type="datetime1">
              <a:rPr lang="en-US" smtClean="0"/>
              <a:t>1/30/2017</a:t>
            </a:fld>
            <a:endParaRPr lang="en-US"/>
          </a:p>
        </p:txBody>
      </p:sp>
      <p:sp>
        <p:nvSpPr>
          <p:cNvPr id="11" name="Footer Placeholder 10"/>
          <p:cNvSpPr>
            <a:spLocks noGrp="1"/>
          </p:cNvSpPr>
          <p:nvPr>
            <p:ph type="ftr" sz="quarter" idx="11"/>
          </p:nvPr>
        </p:nvSpPr>
        <p:spPr/>
        <p:txBody>
          <a:bodyPr/>
          <a:lstStyle/>
          <a:p>
            <a:r>
              <a:rPr lang="en-US"/>
              <a:t>Bluewater Weather             MIT IAP 2017 </a:t>
            </a:r>
            <a:endParaRPr lang="en-US" dirty="0"/>
          </a:p>
        </p:txBody>
      </p:sp>
      <p:sp>
        <p:nvSpPr>
          <p:cNvPr id="12" name="Slide Number Placeholder 11"/>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55327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78BA348F-3CA1-0A4E-8B30-3ED1621C292F}" type="datetime1">
              <a:rPr lang="en-US" smtClean="0"/>
              <a:t>1/30/2017</a:t>
            </a:fld>
            <a:endParaRPr lang="en-US"/>
          </a:p>
        </p:txBody>
      </p:sp>
      <p:sp>
        <p:nvSpPr>
          <p:cNvPr id="9" name="Footer Placeholder 8"/>
          <p:cNvSpPr>
            <a:spLocks noGrp="1"/>
          </p:cNvSpPr>
          <p:nvPr>
            <p:ph type="ftr" sz="quarter" idx="11"/>
          </p:nvPr>
        </p:nvSpPr>
        <p:spPr/>
        <p:txBody>
          <a:bodyPr/>
          <a:lstStyle/>
          <a:p>
            <a:r>
              <a:rPr lang="en-US"/>
              <a:t>Bluewater Weather             MIT IAP 2017 </a:t>
            </a:r>
            <a:endParaRPr lang="en-US" dirty="0"/>
          </a:p>
        </p:txBody>
      </p:sp>
      <p:sp>
        <p:nvSpPr>
          <p:cNvPr id="10" name="Slide Number Placeholder 9"/>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44844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78BA348F-3CA1-0A4E-8B30-3ED1621C292F}" type="datetime1">
              <a:rPr lang="en-US" smtClean="0"/>
              <a:t>1/30/2017</a:t>
            </a:fld>
            <a:endParaRPr lang="en-US"/>
          </a:p>
        </p:txBody>
      </p:sp>
      <p:sp>
        <p:nvSpPr>
          <p:cNvPr id="11" name="Footer Placeholder 10"/>
          <p:cNvSpPr>
            <a:spLocks noGrp="1"/>
          </p:cNvSpPr>
          <p:nvPr>
            <p:ph type="ftr" sz="quarter" idx="11"/>
          </p:nvPr>
        </p:nvSpPr>
        <p:spPr/>
        <p:txBody>
          <a:bodyPr/>
          <a:lstStyle/>
          <a:p>
            <a:r>
              <a:rPr lang="en-US"/>
              <a:t>Bluewater Weather             MIT IAP 2017 </a:t>
            </a:r>
            <a:endParaRPr lang="en-US" dirty="0"/>
          </a:p>
        </p:txBody>
      </p:sp>
      <p:sp>
        <p:nvSpPr>
          <p:cNvPr id="12" name="Slide Number Placeholder 11"/>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285851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78BA348F-3CA1-0A4E-8B30-3ED1621C292F}" type="datetime1">
              <a:rPr lang="en-US" smtClean="0"/>
              <a:t>1/30/2017</a:t>
            </a:fld>
            <a:endParaRPr lang="en-US"/>
          </a:p>
        </p:txBody>
      </p:sp>
      <p:sp>
        <p:nvSpPr>
          <p:cNvPr id="7" name="Footer Placeholder 6"/>
          <p:cNvSpPr>
            <a:spLocks noGrp="1"/>
          </p:cNvSpPr>
          <p:nvPr>
            <p:ph type="ftr" sz="quarter" idx="11"/>
          </p:nvPr>
        </p:nvSpPr>
        <p:spPr/>
        <p:txBody>
          <a:bodyPr/>
          <a:lstStyle/>
          <a:p>
            <a:r>
              <a:rPr lang="en-US"/>
              <a:t>Bluewater Weather             MIT IAP 2017 </a:t>
            </a:r>
            <a:endParaRPr lang="en-US" dirty="0"/>
          </a:p>
        </p:txBody>
      </p:sp>
      <p:sp>
        <p:nvSpPr>
          <p:cNvPr id="8" name="Slide Number Placeholder 7"/>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3697147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2ADFB-ECC8-B74C-89A5-B3725AB1A230}" type="datetime1">
              <a:rPr lang="en-US" smtClean="0"/>
              <a:t>1/30/2017</a:t>
            </a:fld>
            <a:endParaRPr lang="en-US"/>
          </a:p>
        </p:txBody>
      </p:sp>
      <p:sp>
        <p:nvSpPr>
          <p:cNvPr id="3" name="Footer Placeholder 2"/>
          <p:cNvSpPr>
            <a:spLocks noGrp="1"/>
          </p:cNvSpPr>
          <p:nvPr>
            <p:ph type="ftr" sz="quarter" idx="11"/>
          </p:nvPr>
        </p:nvSpPr>
        <p:spPr/>
        <p:txBody>
          <a:bodyPr/>
          <a:lstStyle/>
          <a:p>
            <a:r>
              <a:rPr lang="en-US" dirty="0"/>
              <a:t>Bluewater Weather             MIT IAP 2017 </a:t>
            </a:r>
          </a:p>
        </p:txBody>
      </p:sp>
      <p:sp>
        <p:nvSpPr>
          <p:cNvPr id="4" name="Slide Number Placeholder 3"/>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64065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8BA348F-3CA1-0A4E-8B30-3ED1621C292F}" type="datetime1">
              <a:rPr lang="en-US" smtClean="0"/>
              <a:t>1/30/2017</a:t>
            </a:fld>
            <a:endParaRPr lang="en-US"/>
          </a:p>
        </p:txBody>
      </p:sp>
      <p:sp>
        <p:nvSpPr>
          <p:cNvPr id="9" name="Footer Placeholder 8"/>
          <p:cNvSpPr>
            <a:spLocks noGrp="1"/>
          </p:cNvSpPr>
          <p:nvPr>
            <p:ph type="ftr" sz="quarter" idx="11"/>
          </p:nvPr>
        </p:nvSpPr>
        <p:spPr/>
        <p:txBody>
          <a:bodyPr/>
          <a:lstStyle/>
          <a:p>
            <a:r>
              <a:rPr lang="en-US"/>
              <a:t>Bluewater Weather             MIT IAP 2017 </a:t>
            </a:r>
            <a:endParaRPr lang="en-US" dirty="0"/>
          </a:p>
        </p:txBody>
      </p:sp>
      <p:sp>
        <p:nvSpPr>
          <p:cNvPr id="10" name="Slide Number Placeholder 9"/>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47494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8BA348F-3CA1-0A4E-8B30-3ED1621C292F}" type="datetime1">
              <a:rPr lang="en-US" smtClean="0"/>
              <a:t>1/30/2017</a:t>
            </a:fld>
            <a:endParaRPr lang="en-US"/>
          </a:p>
        </p:txBody>
      </p:sp>
      <p:sp>
        <p:nvSpPr>
          <p:cNvPr id="9" name="Footer Placeholder 8"/>
          <p:cNvSpPr>
            <a:spLocks noGrp="1"/>
          </p:cNvSpPr>
          <p:nvPr>
            <p:ph type="ftr" sz="quarter" idx="11"/>
          </p:nvPr>
        </p:nvSpPr>
        <p:spPr/>
        <p:txBody>
          <a:bodyPr/>
          <a:lstStyle/>
          <a:p>
            <a:r>
              <a:rPr lang="en-US"/>
              <a:t>Bluewater Weather             MIT IAP 2017 </a:t>
            </a:r>
            <a:endParaRPr lang="en-US" dirty="0"/>
          </a:p>
        </p:txBody>
      </p:sp>
      <p:sp>
        <p:nvSpPr>
          <p:cNvPr id="10" name="Slide Number Placeholder 9"/>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389539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A348F-3CA1-0A4E-8B30-3ED1621C292F}" type="datetime1">
              <a:rPr lang="en-US" smtClean="0"/>
              <a:t>1/30/2017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Bluewater Weather             MIT IAP 2017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8B250-2414-4D83-8939-B931F85ECF26}" type="slidenum">
              <a:rPr lang="en-US" smtClean="0"/>
              <a:t>‹#›</a:t>
            </a:fld>
            <a:endParaRPr lang="en-US"/>
          </a:p>
        </p:txBody>
      </p:sp>
    </p:spTree>
    <p:extLst>
      <p:ext uri="{BB962C8B-B14F-4D97-AF65-F5344CB8AC3E}">
        <p14:creationId xmlns:p14="http://schemas.microsoft.com/office/powerpoint/2010/main" val="3020886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mobile.weather.gov/" TargetMode="External"/><Relationship Id="rId2" Type="http://schemas.openxmlformats.org/officeDocument/2006/relationships/hyperlink" Target="http://www.weather.gov/marin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019800" y="1371600"/>
            <a:ext cx="2933691" cy="1015663"/>
          </a:xfrm>
          <a:prstGeom prst="rect">
            <a:avLst/>
          </a:prstGeom>
          <a:noFill/>
        </p:spPr>
        <p:txBody>
          <a:bodyPr wrap="none" rtlCol="0">
            <a:spAutoFit/>
          </a:bodyPr>
          <a:lstStyle/>
          <a:p>
            <a:r>
              <a:rPr lang="en-US" sz="6000" dirty="0">
                <a:solidFill>
                  <a:schemeClr val="bg1"/>
                </a:solidFill>
              </a:rPr>
              <a:t>Weather</a:t>
            </a:r>
          </a:p>
        </p:txBody>
      </p:sp>
      <p:sp>
        <p:nvSpPr>
          <p:cNvPr id="6" name="TextBox 5"/>
          <p:cNvSpPr txBox="1"/>
          <p:nvPr/>
        </p:nvSpPr>
        <p:spPr>
          <a:xfrm>
            <a:off x="6477000" y="4495800"/>
            <a:ext cx="2317942" cy="1200329"/>
          </a:xfrm>
          <a:prstGeom prst="rect">
            <a:avLst/>
          </a:prstGeom>
          <a:noFill/>
        </p:spPr>
        <p:txBody>
          <a:bodyPr wrap="none" rtlCol="0">
            <a:spAutoFit/>
          </a:bodyPr>
          <a:lstStyle/>
          <a:p>
            <a:r>
              <a:rPr lang="en-US" dirty="0">
                <a:solidFill>
                  <a:srgbClr val="FFFFFF"/>
                </a:solidFill>
              </a:rPr>
              <a:t>Eric Brown</a:t>
            </a:r>
          </a:p>
          <a:p>
            <a:endParaRPr lang="en-US" dirty="0">
              <a:solidFill>
                <a:srgbClr val="FFFFFF"/>
              </a:solidFill>
            </a:endParaRPr>
          </a:p>
          <a:p>
            <a:r>
              <a:rPr lang="en-US" dirty="0">
                <a:solidFill>
                  <a:srgbClr val="FFFFFF"/>
                </a:solidFill>
              </a:rPr>
              <a:t>MIT IAP 2017</a:t>
            </a:r>
          </a:p>
          <a:p>
            <a:r>
              <a:rPr lang="en-US" dirty="0">
                <a:solidFill>
                  <a:srgbClr val="FFFFFF"/>
                </a:solidFill>
              </a:rPr>
              <a:t>Bluewater Sailing Class</a:t>
            </a:r>
          </a:p>
        </p:txBody>
      </p:sp>
      <p:sp>
        <p:nvSpPr>
          <p:cNvPr id="2" name="Footer Placeholder 1"/>
          <p:cNvSpPr>
            <a:spLocks noGrp="1"/>
          </p:cNvSpPr>
          <p:nvPr>
            <p:ph type="ftr" sz="quarter" idx="11"/>
          </p:nvPr>
        </p:nvSpPr>
        <p:spPr>
          <a:xfrm>
            <a:off x="3124200" y="6356350"/>
            <a:ext cx="2895600" cy="365125"/>
          </a:xfrm>
        </p:spPr>
        <p:txBody>
          <a:bodyPr/>
          <a:lstStyle/>
          <a:p>
            <a:r>
              <a:rPr lang="en-US"/>
              <a:t>Bluewater Weather             MIT IAP 2016 </a:t>
            </a:r>
          </a:p>
        </p:txBody>
      </p:sp>
    </p:spTree>
    <p:extLst>
      <p:ext uri="{BB962C8B-B14F-4D97-AF65-F5344CB8AC3E}">
        <p14:creationId xmlns:p14="http://schemas.microsoft.com/office/powerpoint/2010/main" val="2705583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Fronts and Weather Systems</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6" name="TextBox 5"/>
          <p:cNvSpPr txBox="1"/>
          <p:nvPr/>
        </p:nvSpPr>
        <p:spPr>
          <a:xfrm>
            <a:off x="228600" y="838200"/>
            <a:ext cx="8534400" cy="2246769"/>
          </a:xfrm>
          <a:prstGeom prst="rect">
            <a:avLst/>
          </a:prstGeom>
          <a:noFill/>
        </p:spPr>
        <p:txBody>
          <a:bodyPr wrap="square" rtlCol="0">
            <a:spAutoFit/>
          </a:bodyPr>
          <a:lstStyle/>
          <a:p>
            <a:r>
              <a:rPr lang="en-US" sz="2000" dirty="0"/>
              <a:t>In </a:t>
            </a:r>
            <a:r>
              <a:rPr lang="en-US" sz="2000" b="1" dirty="0"/>
              <a:t>a Warm Front </a:t>
            </a:r>
            <a:r>
              <a:rPr lang="en-US" sz="2000" dirty="0"/>
              <a:t>warm air slides over cold air </a:t>
            </a:r>
          </a:p>
          <a:p>
            <a:r>
              <a:rPr lang="en-US" sz="2000" dirty="0">
                <a:latin typeface="Wingdings"/>
              </a:rPr>
              <a:t> </a:t>
            </a:r>
            <a:r>
              <a:rPr lang="en-US" sz="2000" dirty="0"/>
              <a:t>Moves slowly 10-15kts </a:t>
            </a:r>
          </a:p>
          <a:p>
            <a:r>
              <a:rPr lang="en-US" sz="2000" dirty="0">
                <a:latin typeface="Wingdings"/>
              </a:rPr>
              <a:t> </a:t>
            </a:r>
            <a:r>
              <a:rPr lang="en-US" sz="2000" dirty="0"/>
              <a:t>Weather deteriorates gradually </a:t>
            </a:r>
          </a:p>
          <a:p>
            <a:r>
              <a:rPr lang="en-US" sz="2000" dirty="0">
                <a:latin typeface="Wingdings"/>
              </a:rPr>
              <a:t> </a:t>
            </a:r>
            <a:r>
              <a:rPr lang="en-US" sz="2000" dirty="0"/>
              <a:t>Approaching clouds seen from 1000+ miles </a:t>
            </a:r>
          </a:p>
          <a:p>
            <a:r>
              <a:rPr lang="en-US" sz="2000" dirty="0">
                <a:latin typeface="Wingdings"/>
              </a:rPr>
              <a:t> </a:t>
            </a:r>
            <a:r>
              <a:rPr lang="en-US" sz="2000" dirty="0"/>
              <a:t>Symbol marking the front is a line with red half circles (warm air is behind the line) </a:t>
            </a:r>
          </a:p>
          <a:p>
            <a:endParaRPr lang="en-US" sz="2000" dirty="0">
              <a:effectLst/>
            </a:endParaRPr>
          </a:p>
        </p:txBody>
      </p:sp>
      <p:pic>
        <p:nvPicPr>
          <p:cNvPr id="4" name="Picture 3" descr="Screen Shot 2016-01-25 at 13.44.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36711"/>
            <a:ext cx="8509000" cy="3592689"/>
          </a:xfrm>
          <a:prstGeom prst="rect">
            <a:avLst/>
          </a:prstGeom>
        </p:spPr>
      </p:pic>
    </p:spTree>
    <p:extLst>
      <p:ext uri="{BB962C8B-B14F-4D97-AF65-F5344CB8AC3E}">
        <p14:creationId xmlns:p14="http://schemas.microsoft.com/office/powerpoint/2010/main" val="154509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Fronts and Weather Systems</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6" name="TextBox 5"/>
          <p:cNvSpPr txBox="1"/>
          <p:nvPr/>
        </p:nvSpPr>
        <p:spPr>
          <a:xfrm>
            <a:off x="228600" y="838200"/>
            <a:ext cx="8534400" cy="1938992"/>
          </a:xfrm>
          <a:prstGeom prst="rect">
            <a:avLst/>
          </a:prstGeom>
          <a:noFill/>
        </p:spPr>
        <p:txBody>
          <a:bodyPr wrap="square" rtlCol="0">
            <a:spAutoFit/>
          </a:bodyPr>
          <a:lstStyle/>
          <a:p>
            <a:r>
              <a:rPr lang="en-US" sz="2000" dirty="0"/>
              <a:t>In </a:t>
            </a:r>
            <a:r>
              <a:rPr lang="en-US" sz="2000" b="1" dirty="0"/>
              <a:t>a Cold Front </a:t>
            </a:r>
            <a:r>
              <a:rPr lang="en-US" sz="2000" dirty="0"/>
              <a:t>the Cold Air pushes underneath warm air and causes the air to rise violently and rapidly </a:t>
            </a:r>
          </a:p>
          <a:p>
            <a:r>
              <a:rPr lang="en-US" sz="2000" dirty="0"/>
              <a:t>– Cold fronts move fast 20- 35 </a:t>
            </a:r>
            <a:r>
              <a:rPr lang="en-US" sz="2000" dirty="0" err="1"/>
              <a:t>kts</a:t>
            </a:r>
            <a:r>
              <a:rPr lang="en-US" sz="2000" dirty="0"/>
              <a:t> </a:t>
            </a:r>
          </a:p>
          <a:p>
            <a:r>
              <a:rPr lang="en-US" sz="2000" dirty="0"/>
              <a:t>– Generally move E-SE </a:t>
            </a:r>
          </a:p>
          <a:p>
            <a:r>
              <a:rPr lang="en-US" sz="2000" dirty="0"/>
              <a:t>– Weather deteriorates rapidly </a:t>
            </a:r>
          </a:p>
          <a:p>
            <a:r>
              <a:rPr lang="en-US" sz="2000" dirty="0"/>
              <a:t>– Approaching clouds seen 50- 150 miles ahead of cold front </a:t>
            </a:r>
            <a:endParaRPr lang="en-US" sz="2000" dirty="0">
              <a:effectLst/>
            </a:endParaRPr>
          </a:p>
        </p:txBody>
      </p:sp>
      <p:pic>
        <p:nvPicPr>
          <p:cNvPr id="3" name="Picture 2" descr="Screen Shot 2016-01-25 at 13.39.3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845824"/>
            <a:ext cx="8001000" cy="3935976"/>
          </a:xfrm>
          <a:prstGeom prst="rect">
            <a:avLst/>
          </a:prstGeom>
        </p:spPr>
      </p:pic>
    </p:spTree>
    <p:extLst>
      <p:ext uri="{BB962C8B-B14F-4D97-AF65-F5344CB8AC3E}">
        <p14:creationId xmlns:p14="http://schemas.microsoft.com/office/powerpoint/2010/main" val="2249591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4" name="TextBox 3"/>
          <p:cNvSpPr txBox="1"/>
          <p:nvPr/>
        </p:nvSpPr>
        <p:spPr>
          <a:xfrm>
            <a:off x="228600" y="1143000"/>
            <a:ext cx="2819400" cy="3139321"/>
          </a:xfrm>
          <a:prstGeom prst="rect">
            <a:avLst/>
          </a:prstGeom>
          <a:noFill/>
        </p:spPr>
        <p:txBody>
          <a:bodyPr wrap="square" rtlCol="0">
            <a:spAutoFit/>
          </a:bodyPr>
          <a:lstStyle/>
          <a:p>
            <a:r>
              <a:rPr lang="en-US" dirty="0"/>
              <a:t>Wind comes from differences in pressure, and at the surface flows almost along the pressure isobars (due to the </a:t>
            </a:r>
            <a:r>
              <a:rPr lang="en-US" dirty="0" err="1"/>
              <a:t>Coriolis</a:t>
            </a:r>
            <a:r>
              <a:rPr lang="en-US" dirty="0"/>
              <a:t> force).</a:t>
            </a:r>
          </a:p>
          <a:p>
            <a:endParaRPr lang="en-US" dirty="0"/>
          </a:p>
          <a:p>
            <a:r>
              <a:rPr lang="en-US" dirty="0"/>
              <a:t>Direction and speed is represented on charts via a </a:t>
            </a:r>
            <a:r>
              <a:rPr lang="en-US" b="1" dirty="0"/>
              <a:t>wind barb</a:t>
            </a:r>
            <a:r>
              <a:rPr lang="en-US" dirty="0"/>
              <a:t>; the barb ‘points’ in the direction the wind is going.</a:t>
            </a:r>
            <a:endParaRPr lang="en-US" b="1" dirty="0"/>
          </a:p>
        </p:txBody>
      </p:sp>
      <p:sp>
        <p:nvSpPr>
          <p:cNvPr id="14" name="TextBox 13"/>
          <p:cNvSpPr txBox="1"/>
          <p:nvPr/>
        </p:nvSpPr>
        <p:spPr>
          <a:xfrm>
            <a:off x="2743200" y="381000"/>
            <a:ext cx="3708918" cy="461665"/>
          </a:xfrm>
          <a:prstGeom prst="rect">
            <a:avLst/>
          </a:prstGeom>
          <a:noFill/>
        </p:spPr>
        <p:txBody>
          <a:bodyPr wrap="none" rtlCol="0">
            <a:spAutoFit/>
          </a:bodyPr>
          <a:lstStyle/>
          <a:p>
            <a:r>
              <a:rPr lang="en-US" sz="2400" b="1" dirty="0"/>
              <a:t>Wind, Waves and Warnings</a:t>
            </a:r>
          </a:p>
        </p:txBody>
      </p:sp>
      <p:pic>
        <p:nvPicPr>
          <p:cNvPr id="15" name="Picture 14" descr="Screen Shot 2016-01-25 at 14.31.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447800"/>
            <a:ext cx="5778500" cy="5233612"/>
          </a:xfrm>
          <a:prstGeom prst="rect">
            <a:avLst/>
          </a:prstGeom>
        </p:spPr>
      </p:pic>
      <p:pic>
        <p:nvPicPr>
          <p:cNvPr id="16" name="Picture 15" descr="Screen Shot 2016-01-25 at 14.32.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495800"/>
            <a:ext cx="1371600" cy="1587137"/>
          </a:xfrm>
          <a:prstGeom prst="rect">
            <a:avLst/>
          </a:prstGeom>
        </p:spPr>
      </p:pic>
      <p:pic>
        <p:nvPicPr>
          <p:cNvPr id="17" name="Picture 16" descr="Screen Shot 2016-01-25 at 14.33.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447800" cy="1174439"/>
          </a:xfrm>
          <a:prstGeom prst="rect">
            <a:avLst/>
          </a:prstGeom>
        </p:spPr>
      </p:pic>
    </p:spTree>
    <p:extLst>
      <p:ext uri="{BB962C8B-B14F-4D97-AF65-F5344CB8AC3E}">
        <p14:creationId xmlns:p14="http://schemas.microsoft.com/office/powerpoint/2010/main" val="119632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1-25 at 14.16.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699283"/>
          </a:xfrm>
          <a:prstGeom prst="rect">
            <a:avLst/>
          </a:prstGeom>
        </p:spPr>
      </p:pic>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 </a:t>
            </a:r>
          </a:p>
        </p:txBody>
      </p:sp>
      <p:sp>
        <p:nvSpPr>
          <p:cNvPr id="4" name="TextBox 3"/>
          <p:cNvSpPr txBox="1"/>
          <p:nvPr/>
        </p:nvSpPr>
        <p:spPr>
          <a:xfrm>
            <a:off x="381000" y="2133600"/>
            <a:ext cx="1371600" cy="1200329"/>
          </a:xfrm>
          <a:prstGeom prst="rect">
            <a:avLst/>
          </a:prstGeom>
          <a:noFill/>
        </p:spPr>
        <p:txBody>
          <a:bodyPr wrap="square" rtlCol="0">
            <a:spAutoFit/>
          </a:bodyPr>
          <a:lstStyle/>
          <a:p>
            <a:r>
              <a:rPr lang="en-US" dirty="0"/>
              <a:t>Wind comes from differences in pressure</a:t>
            </a:r>
          </a:p>
        </p:txBody>
      </p:sp>
    </p:spTree>
    <p:extLst>
      <p:ext uri="{BB962C8B-B14F-4D97-AF65-F5344CB8AC3E}">
        <p14:creationId xmlns:p14="http://schemas.microsoft.com/office/powerpoint/2010/main" val="3577731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Winds, Waves and Warnings</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pic>
        <p:nvPicPr>
          <p:cNvPr id="3" name="Picture 2" descr="Screen Shot 2016-01-25 at 14.21.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8" y="0"/>
            <a:ext cx="9233848" cy="6858000"/>
          </a:xfrm>
          <a:prstGeom prst="rect">
            <a:avLst/>
          </a:prstGeom>
        </p:spPr>
      </p:pic>
    </p:spTree>
    <p:extLst>
      <p:ext uri="{BB962C8B-B14F-4D97-AF65-F5344CB8AC3E}">
        <p14:creationId xmlns:p14="http://schemas.microsoft.com/office/powerpoint/2010/main" val="146731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Bluewater Weather             MIT IAP 2017 </a:t>
            </a:r>
            <a:endParaRPr lang="en-US" dirty="0"/>
          </a:p>
        </p:txBody>
      </p:sp>
      <p:pic>
        <p:nvPicPr>
          <p:cNvPr id="2050" name="Picture 2" descr="http://www.edugraphics.net/earth-science/posters/Beaufort_Wind_Force_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7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680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Bluewater Weather             MIT IAP 2017 </a:t>
            </a:r>
            <a:endParaRPr lang="en-US" dirty="0"/>
          </a:p>
        </p:txBody>
      </p:sp>
      <p:pic>
        <p:nvPicPr>
          <p:cNvPr id="3074" name="Picture 2" descr="http://www.delta-s.org/weer/wind-at-s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12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Winds, Waves and Warnings</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4" name="TextBox 3"/>
          <p:cNvSpPr txBox="1"/>
          <p:nvPr/>
        </p:nvSpPr>
        <p:spPr>
          <a:xfrm>
            <a:off x="304800" y="838200"/>
            <a:ext cx="6075509" cy="400110"/>
          </a:xfrm>
          <a:prstGeom prst="rect">
            <a:avLst/>
          </a:prstGeom>
          <a:noFill/>
        </p:spPr>
        <p:txBody>
          <a:bodyPr wrap="none" rtlCol="0">
            <a:spAutoFit/>
          </a:bodyPr>
          <a:lstStyle/>
          <a:p>
            <a:r>
              <a:rPr lang="en-US" sz="2000" dirty="0"/>
              <a:t>The greater the wind and the fetch, the higher the wave:</a:t>
            </a:r>
          </a:p>
        </p:txBody>
      </p:sp>
      <p:pic>
        <p:nvPicPr>
          <p:cNvPr id="3" name="Picture 2" descr="Screen Shot 2016-01-25 at 14.52.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33" y="1283733"/>
            <a:ext cx="7415103" cy="5437742"/>
          </a:xfrm>
          <a:prstGeom prst="rect">
            <a:avLst/>
          </a:prstGeom>
        </p:spPr>
      </p:pic>
    </p:spTree>
    <p:extLst>
      <p:ext uri="{BB962C8B-B14F-4D97-AF65-F5344CB8AC3E}">
        <p14:creationId xmlns:p14="http://schemas.microsoft.com/office/powerpoint/2010/main" val="1740397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Winds, Waves and Warnings</a:t>
            </a:r>
          </a:p>
        </p:txBody>
      </p:sp>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 </a:t>
            </a:r>
          </a:p>
        </p:txBody>
      </p:sp>
      <p:sp>
        <p:nvSpPr>
          <p:cNvPr id="3" name="TextBox 2"/>
          <p:cNvSpPr txBox="1"/>
          <p:nvPr/>
        </p:nvSpPr>
        <p:spPr>
          <a:xfrm>
            <a:off x="762000" y="990600"/>
            <a:ext cx="1197764" cy="400110"/>
          </a:xfrm>
          <a:prstGeom prst="rect">
            <a:avLst/>
          </a:prstGeom>
          <a:noFill/>
        </p:spPr>
        <p:txBody>
          <a:bodyPr wrap="none" rtlCol="0">
            <a:spAutoFit/>
          </a:bodyPr>
          <a:lstStyle/>
          <a:p>
            <a:r>
              <a:rPr lang="en-US" sz="2000" b="1" dirty="0"/>
              <a:t>Warnings</a:t>
            </a:r>
          </a:p>
        </p:txBody>
      </p:sp>
      <p:sp>
        <p:nvSpPr>
          <p:cNvPr id="7" name="TextBox 6"/>
          <p:cNvSpPr txBox="1"/>
          <p:nvPr/>
        </p:nvSpPr>
        <p:spPr>
          <a:xfrm>
            <a:off x="381000" y="1752600"/>
            <a:ext cx="5105400" cy="1015663"/>
          </a:xfrm>
          <a:prstGeom prst="rect">
            <a:avLst/>
          </a:prstGeom>
          <a:noFill/>
        </p:spPr>
        <p:txBody>
          <a:bodyPr wrap="square" rtlCol="0">
            <a:spAutoFit/>
          </a:bodyPr>
          <a:lstStyle/>
          <a:p>
            <a:pPr marL="285750" indent="-285750">
              <a:buFont typeface="Arial"/>
              <a:buChar char="•"/>
            </a:pPr>
            <a:r>
              <a:rPr lang="en-US" sz="2000" dirty="0"/>
              <a:t>Small craft advisory: forecast winds of 25 </a:t>
            </a:r>
            <a:r>
              <a:rPr lang="en-US" sz="2000" dirty="0" err="1"/>
              <a:t>kts</a:t>
            </a:r>
            <a:r>
              <a:rPr lang="en-US" sz="2000" dirty="0"/>
              <a:t> to 33 </a:t>
            </a:r>
            <a:r>
              <a:rPr lang="en-US" sz="2000" dirty="0" err="1"/>
              <a:t>kts</a:t>
            </a:r>
            <a:r>
              <a:rPr lang="en-US" sz="2000" dirty="0"/>
              <a:t> (no guidance on what a ‘small craft’ is)</a:t>
            </a:r>
          </a:p>
        </p:txBody>
      </p:sp>
      <p:sp>
        <p:nvSpPr>
          <p:cNvPr id="12" name="TextBox 11"/>
          <p:cNvSpPr txBox="1"/>
          <p:nvPr/>
        </p:nvSpPr>
        <p:spPr>
          <a:xfrm>
            <a:off x="381000" y="3429000"/>
            <a:ext cx="5105400" cy="707886"/>
          </a:xfrm>
          <a:prstGeom prst="rect">
            <a:avLst/>
          </a:prstGeom>
          <a:noFill/>
        </p:spPr>
        <p:txBody>
          <a:bodyPr wrap="square" rtlCol="0">
            <a:spAutoFit/>
          </a:bodyPr>
          <a:lstStyle/>
          <a:p>
            <a:pPr marL="285750" indent="-285750">
              <a:buFont typeface="Arial"/>
              <a:buChar char="•"/>
            </a:pPr>
            <a:r>
              <a:rPr lang="en-US" sz="2000" dirty="0"/>
              <a:t>Gale warning: forecast winds of 34 </a:t>
            </a:r>
            <a:r>
              <a:rPr lang="en-US" sz="2000" dirty="0" err="1"/>
              <a:t>kts</a:t>
            </a:r>
            <a:r>
              <a:rPr lang="en-US" sz="2000" dirty="0"/>
              <a:t> to 47 </a:t>
            </a:r>
            <a:r>
              <a:rPr lang="en-US" sz="2000" dirty="0" err="1"/>
              <a:t>kts</a:t>
            </a:r>
            <a:endParaRPr lang="en-US" sz="2000" dirty="0"/>
          </a:p>
        </p:txBody>
      </p:sp>
      <p:sp>
        <p:nvSpPr>
          <p:cNvPr id="14" name="TextBox 13"/>
          <p:cNvSpPr txBox="1"/>
          <p:nvPr/>
        </p:nvSpPr>
        <p:spPr>
          <a:xfrm>
            <a:off x="381000" y="5105400"/>
            <a:ext cx="5105400" cy="707886"/>
          </a:xfrm>
          <a:prstGeom prst="rect">
            <a:avLst/>
          </a:prstGeom>
          <a:noFill/>
        </p:spPr>
        <p:txBody>
          <a:bodyPr wrap="square" rtlCol="0">
            <a:spAutoFit/>
          </a:bodyPr>
          <a:lstStyle/>
          <a:p>
            <a:pPr marL="285750" indent="-285750">
              <a:buFont typeface="Arial"/>
              <a:buChar char="•"/>
            </a:pPr>
            <a:r>
              <a:rPr lang="en-US" sz="2000" dirty="0"/>
              <a:t>Storm warning: forecast winds of 48 </a:t>
            </a:r>
            <a:r>
              <a:rPr lang="en-US" sz="2000" dirty="0" err="1"/>
              <a:t>kts</a:t>
            </a:r>
            <a:r>
              <a:rPr lang="en-US" sz="2000" dirty="0"/>
              <a:t> to 63 </a:t>
            </a:r>
            <a:r>
              <a:rPr lang="en-US" sz="2000" dirty="0" err="1"/>
              <a:t>kts</a:t>
            </a:r>
            <a:endParaRPr lang="en-US" sz="2000" dirty="0"/>
          </a:p>
        </p:txBody>
      </p:sp>
      <p:pic>
        <p:nvPicPr>
          <p:cNvPr id="15" name="Picture 14" descr="Screen Shot 2016-01-25 at 14.46.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676400"/>
            <a:ext cx="1083733" cy="1066800"/>
          </a:xfrm>
          <a:prstGeom prst="rect">
            <a:avLst/>
          </a:prstGeom>
        </p:spPr>
      </p:pic>
      <p:pic>
        <p:nvPicPr>
          <p:cNvPr id="16" name="Picture 15" descr="Screen Shot 2016-01-25 at 14.47.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200400"/>
            <a:ext cx="989070" cy="1282700"/>
          </a:xfrm>
          <a:prstGeom prst="rect">
            <a:avLst/>
          </a:prstGeom>
        </p:spPr>
      </p:pic>
      <p:pic>
        <p:nvPicPr>
          <p:cNvPr id="17" name="Picture 16" descr="Screen Shot 2016-01-25 at 14.45.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5029200"/>
            <a:ext cx="1044575" cy="1089993"/>
          </a:xfrm>
          <a:prstGeom prst="rect">
            <a:avLst/>
          </a:prstGeom>
        </p:spPr>
      </p:pic>
    </p:spTree>
    <p:extLst>
      <p:ext uri="{BB962C8B-B14F-4D97-AF65-F5344CB8AC3E}">
        <p14:creationId xmlns:p14="http://schemas.microsoft.com/office/powerpoint/2010/main" val="33086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Practical forecasting</a:t>
            </a:r>
            <a:br>
              <a:rPr lang="en-US" dirty="0"/>
            </a:br>
            <a:endParaRPr lang="en-US" dirty="0"/>
          </a:p>
        </p:txBody>
      </p:sp>
      <p:sp>
        <p:nvSpPr>
          <p:cNvPr id="5" name="Text Placeholder 4"/>
          <p:cNvSpPr>
            <a:spLocks noGrp="1"/>
          </p:cNvSpPr>
          <p:nvPr>
            <p:ph type="body" idx="1"/>
          </p:nvPr>
        </p:nvSpPr>
        <p:spPr/>
        <p:txBody>
          <a:bodyPr/>
          <a:lstStyle/>
          <a:p>
            <a:r>
              <a:rPr lang="en-US" dirty="0"/>
              <a:t>What can you tell from looking at the skies and barometer?</a:t>
            </a:r>
          </a:p>
        </p:txBody>
      </p:sp>
      <p:sp>
        <p:nvSpPr>
          <p:cNvPr id="2" name="Footer Placeholder 1"/>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145229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A Practical Overview Of Weather</a:t>
            </a:r>
            <a:endParaRPr lang="en-US" sz="3600" dirty="0"/>
          </a:p>
        </p:txBody>
      </p:sp>
      <p:sp>
        <p:nvSpPr>
          <p:cNvPr id="3" name="Content Placeholder 2"/>
          <p:cNvSpPr>
            <a:spLocks noGrp="1"/>
          </p:cNvSpPr>
          <p:nvPr>
            <p:ph idx="1"/>
          </p:nvPr>
        </p:nvSpPr>
        <p:spPr>
          <a:xfrm>
            <a:off x="457200" y="1371600"/>
            <a:ext cx="8229600" cy="4525963"/>
          </a:xfrm>
        </p:spPr>
        <p:txBody>
          <a:bodyPr>
            <a:noAutofit/>
          </a:bodyPr>
          <a:lstStyle/>
          <a:p>
            <a:pPr marL="0" indent="0">
              <a:buNone/>
            </a:pPr>
            <a:r>
              <a:rPr lang="en-US" sz="2800" dirty="0"/>
              <a:t>After this session you should:</a:t>
            </a:r>
          </a:p>
          <a:p>
            <a:pPr marL="0" indent="0">
              <a:buNone/>
            </a:pPr>
            <a:endParaRPr lang="en-US" sz="900" dirty="0"/>
          </a:p>
          <a:p>
            <a:r>
              <a:rPr lang="en-US" sz="2400" dirty="0"/>
              <a:t>Understand what the near-term weather will be from looking at the clouds</a:t>
            </a:r>
          </a:p>
          <a:p>
            <a:endParaRPr lang="en-US" sz="900" dirty="0"/>
          </a:p>
          <a:p>
            <a:r>
              <a:rPr lang="en-US" sz="2400" dirty="0"/>
              <a:t>Know where to look for detailed weather forecasts, both on land and on the boat</a:t>
            </a:r>
          </a:p>
          <a:p>
            <a:endParaRPr lang="en-US" sz="900" dirty="0"/>
          </a:p>
          <a:p>
            <a:r>
              <a:rPr lang="en-US" sz="2400" dirty="0"/>
              <a:t>Know the range of applications that will integrate weather predictions for use on a boat</a:t>
            </a:r>
          </a:p>
          <a:p>
            <a:endParaRPr lang="en-US" sz="1000" dirty="0"/>
          </a:p>
          <a:p>
            <a:pPr marL="0" indent="0">
              <a:buNone/>
            </a:pPr>
            <a:r>
              <a:rPr lang="en-US" sz="2800" dirty="0"/>
              <a:t>Of necessity we will not go into any topic in detail. There are plenty of sites on the web for further exploration.</a:t>
            </a:r>
          </a:p>
        </p:txBody>
      </p:sp>
      <p:sp>
        <p:nvSpPr>
          <p:cNvPr id="5" name="Footer Placeholder 4"/>
          <p:cNvSpPr>
            <a:spLocks noGrp="1"/>
          </p:cNvSpPr>
          <p:nvPr>
            <p:ph type="ftr" sz="quarter" idx="11"/>
          </p:nvPr>
        </p:nvSpPr>
        <p:spPr/>
        <p:txBody>
          <a:bodyPr/>
          <a:lstStyle/>
          <a:p>
            <a:r>
              <a:rPr lang="en-US" dirty="0"/>
              <a:t>Bluewater Weather             MIT IAP 2017 </a:t>
            </a:r>
          </a:p>
        </p:txBody>
      </p:sp>
    </p:spTree>
    <p:extLst>
      <p:ext uri="{BB962C8B-B14F-4D97-AF65-F5344CB8AC3E}">
        <p14:creationId xmlns:p14="http://schemas.microsoft.com/office/powerpoint/2010/main" val="1587333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Reading the Weather</a:t>
            </a:r>
          </a:p>
        </p:txBody>
      </p:sp>
      <p:sp>
        <p:nvSpPr>
          <p:cNvPr id="5" name="Content Placeholder 4"/>
          <p:cNvSpPr>
            <a:spLocks noGrp="1"/>
          </p:cNvSpPr>
          <p:nvPr>
            <p:ph idx="1"/>
          </p:nvPr>
        </p:nvSpPr>
        <p:spPr/>
        <p:txBody>
          <a:bodyPr/>
          <a:lstStyle/>
          <a:p>
            <a:r>
              <a:rPr lang="en-US" dirty="0"/>
              <a:t>Building cumulus clouds signal wind and storm</a:t>
            </a:r>
          </a:p>
          <a:p>
            <a:endParaRPr lang="en-US" dirty="0"/>
          </a:p>
        </p:txBody>
      </p:sp>
      <p:sp>
        <p:nvSpPr>
          <p:cNvPr id="3" name="Footer Placeholder 2"/>
          <p:cNvSpPr>
            <a:spLocks noGrp="1"/>
          </p:cNvSpPr>
          <p:nvPr>
            <p:ph type="ftr" sz="quarter" idx="11"/>
          </p:nvPr>
        </p:nvSpPr>
        <p:spPr>
          <a:xfrm>
            <a:off x="3124200" y="6356350"/>
            <a:ext cx="2895600" cy="365125"/>
          </a:xfrm>
        </p:spPr>
        <p:txBody>
          <a:bodyPr/>
          <a:lstStyle/>
          <a:p>
            <a:r>
              <a:rPr lang="en-US" dirty="0"/>
              <a:t>Weather                                   MIT IAP 2017 </a:t>
            </a:r>
          </a:p>
        </p:txBody>
      </p:sp>
      <p:pic>
        <p:nvPicPr>
          <p:cNvPr id="6" name="Picture 5" descr="Screen Shot 2016-01-25 at 13.39.3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420374"/>
            <a:ext cx="8001000" cy="3935976"/>
          </a:xfrm>
          <a:prstGeom prst="rect">
            <a:avLst/>
          </a:prstGeom>
        </p:spPr>
      </p:pic>
    </p:spTree>
    <p:extLst>
      <p:ext uri="{BB962C8B-B14F-4D97-AF65-F5344CB8AC3E}">
        <p14:creationId xmlns:p14="http://schemas.microsoft.com/office/powerpoint/2010/main" val="181564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Clouds</a:t>
            </a:r>
          </a:p>
        </p:txBody>
      </p:sp>
      <p:sp>
        <p:nvSpPr>
          <p:cNvPr id="3" name="Content Placeholder 2"/>
          <p:cNvSpPr>
            <a:spLocks noGrp="1"/>
          </p:cNvSpPr>
          <p:nvPr>
            <p:ph idx="1"/>
          </p:nvPr>
        </p:nvSpPr>
        <p:spPr/>
        <p:txBody>
          <a:bodyPr/>
          <a:lstStyle/>
          <a:p>
            <a:r>
              <a:rPr lang="en-US" dirty="0"/>
              <a:t>Stratus: Layered clouds, stable air</a:t>
            </a:r>
          </a:p>
          <a:p>
            <a:pPr lvl="1"/>
            <a:r>
              <a:rPr lang="en-US" dirty="0"/>
              <a:t>Nimbostratus, Stratocumulus, Altostratus, Cirrostratus, Cirrus (progressively higher altitudes)</a:t>
            </a:r>
          </a:p>
          <a:p>
            <a:r>
              <a:rPr lang="en-US" dirty="0"/>
              <a:t>Cumulus: Puffy clouds, unstable air</a:t>
            </a:r>
          </a:p>
          <a:p>
            <a:pPr lvl="1"/>
            <a:r>
              <a:rPr lang="en-US" dirty="0" err="1"/>
              <a:t>Cumulonumbus</a:t>
            </a:r>
            <a:r>
              <a:rPr lang="en-US" dirty="0"/>
              <a:t>:  Thick, tall, puffy clouds (winds)</a:t>
            </a:r>
          </a:p>
          <a:p>
            <a:endParaRPr lang="en-US" dirty="0"/>
          </a:p>
          <a:p>
            <a:pPr lvl="1"/>
            <a:endParaRPr lang="en-US" dirty="0"/>
          </a:p>
        </p:txBody>
      </p:sp>
      <p:sp>
        <p:nvSpPr>
          <p:cNvPr id="4" name="Footer Placeholder 3"/>
          <p:cNvSpPr>
            <a:spLocks noGrp="1"/>
          </p:cNvSpPr>
          <p:nvPr>
            <p:ph type="ftr" sz="quarter" idx="11"/>
          </p:nvPr>
        </p:nvSpPr>
        <p:spPr/>
        <p:txBody>
          <a:bodyPr/>
          <a:lstStyle/>
          <a:p>
            <a:r>
              <a:rPr lang="en-US" dirty="0"/>
              <a:t>Weather                                   MIT IAP 2017 </a:t>
            </a:r>
          </a:p>
        </p:txBody>
      </p:sp>
    </p:spTree>
    <p:extLst>
      <p:ext uri="{BB962C8B-B14F-4D97-AF65-F5344CB8AC3E}">
        <p14:creationId xmlns:p14="http://schemas.microsoft.com/office/powerpoint/2010/main" val="625762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Fronts and Weather Systems</a:t>
            </a:r>
          </a:p>
        </p:txBody>
      </p:sp>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 </a:t>
            </a:r>
          </a:p>
        </p:txBody>
      </p:sp>
      <p:sp>
        <p:nvSpPr>
          <p:cNvPr id="6" name="TextBox 5"/>
          <p:cNvSpPr txBox="1"/>
          <p:nvPr/>
        </p:nvSpPr>
        <p:spPr>
          <a:xfrm>
            <a:off x="228600" y="927685"/>
            <a:ext cx="4572000" cy="5262979"/>
          </a:xfrm>
          <a:prstGeom prst="rect">
            <a:avLst/>
          </a:prstGeom>
          <a:noFill/>
        </p:spPr>
        <p:txBody>
          <a:bodyPr wrap="square" rtlCol="0">
            <a:spAutoFit/>
          </a:bodyPr>
          <a:lstStyle/>
          <a:p>
            <a:r>
              <a:rPr lang="en-US" sz="2400" b="1" dirty="0"/>
              <a:t>Cloud Types</a:t>
            </a:r>
          </a:p>
          <a:p>
            <a:endParaRPr lang="en-US" sz="2400" b="1" dirty="0"/>
          </a:p>
          <a:p>
            <a:r>
              <a:rPr lang="en-US" sz="2400" dirty="0"/>
              <a:t>The</a:t>
            </a:r>
            <a:r>
              <a:rPr lang="en-US" sz="2400" dirty="0">
                <a:effectLst/>
              </a:rPr>
              <a:t> basic categorization: shape</a:t>
            </a:r>
          </a:p>
          <a:p>
            <a:endParaRPr lang="en-US" sz="2400" dirty="0">
              <a:effectLst/>
            </a:endParaRPr>
          </a:p>
          <a:p>
            <a:pPr marL="342900" indent="-342900">
              <a:buFont typeface="Arial"/>
              <a:buChar char="•"/>
            </a:pPr>
            <a:r>
              <a:rPr lang="en-US" sz="2400" dirty="0"/>
              <a:t>Cumulus clouds are puffy</a:t>
            </a:r>
          </a:p>
          <a:p>
            <a:pPr marL="342900" indent="-342900">
              <a:buFont typeface="Arial"/>
              <a:buChar char="•"/>
            </a:pPr>
            <a:endParaRPr lang="en-US" sz="2400" dirty="0"/>
          </a:p>
          <a:p>
            <a:pPr marL="342900" indent="-342900">
              <a:buFont typeface="Arial"/>
              <a:buChar char="•"/>
            </a:pPr>
            <a:r>
              <a:rPr lang="en-US" sz="2400" dirty="0">
                <a:effectLst/>
              </a:rPr>
              <a:t>Stratus clouds are flat layers</a:t>
            </a:r>
          </a:p>
          <a:p>
            <a:pPr marL="342900" indent="-342900">
              <a:buFont typeface="Arial"/>
              <a:buChar char="•"/>
            </a:pPr>
            <a:endParaRPr lang="en-US" sz="2400" dirty="0">
              <a:effectLst/>
            </a:endParaRPr>
          </a:p>
          <a:p>
            <a:pPr marL="342900" indent="-342900">
              <a:buFont typeface="Arial"/>
              <a:buChar char="•"/>
            </a:pPr>
            <a:r>
              <a:rPr lang="en-US" sz="2400" dirty="0"/>
              <a:t>Cirrus – detached or semi-detached filaments</a:t>
            </a:r>
          </a:p>
          <a:p>
            <a:endParaRPr lang="en-US" sz="2400" dirty="0"/>
          </a:p>
          <a:p>
            <a:pPr marL="342900" indent="-342900">
              <a:buFont typeface="Arial" panose="020B0604020202020204" pitchFamily="34" charset="0"/>
              <a:buChar char="•"/>
            </a:pPr>
            <a:r>
              <a:rPr lang="en-US" sz="2400" dirty="0">
                <a:effectLst/>
              </a:rPr>
              <a:t>‘Nimbus’ clouds are associated with precipitation</a:t>
            </a:r>
          </a:p>
          <a:p>
            <a:r>
              <a:rPr lang="en-US" sz="2400" dirty="0">
                <a:effectLst/>
              </a:rPr>
              <a:t> </a:t>
            </a:r>
          </a:p>
        </p:txBody>
      </p:sp>
      <p:pic>
        <p:nvPicPr>
          <p:cNvPr id="3" name="Picture 2" descr="Screen Shot 2016-01-25 at 13.58.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113440"/>
            <a:ext cx="3505200" cy="2364400"/>
          </a:xfrm>
          <a:prstGeom prst="rect">
            <a:avLst/>
          </a:prstGeom>
        </p:spPr>
      </p:pic>
      <p:pic>
        <p:nvPicPr>
          <p:cNvPr id="8" name="Picture 7" descr="Screen Shot 2016-01-25 at 14.01.5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559174"/>
            <a:ext cx="3505200" cy="2416429"/>
          </a:xfrm>
          <a:prstGeom prst="rect">
            <a:avLst/>
          </a:prstGeom>
        </p:spPr>
      </p:pic>
    </p:spTree>
    <p:extLst>
      <p:ext uri="{BB962C8B-B14F-4D97-AF65-F5344CB8AC3E}">
        <p14:creationId xmlns:p14="http://schemas.microsoft.com/office/powerpoint/2010/main" val="1923784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Bluewater Weather             MIT IAP 2017 </a:t>
            </a:r>
            <a:endParaRPr lang="en-US" dirty="0"/>
          </a:p>
        </p:txBody>
      </p:sp>
      <p:pic>
        <p:nvPicPr>
          <p:cNvPr id="5122" name="Picture 2" descr="Clouds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7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943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cloudman.com/gallery1/photos/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105400"/>
            <a:ext cx="8229600" cy="1143000"/>
          </a:xfrm>
          <a:solidFill>
            <a:schemeClr val="bg1">
              <a:alpha val="66000"/>
            </a:schemeClr>
          </a:solidFill>
        </p:spPr>
        <p:txBody>
          <a:bodyPr>
            <a:normAutofit/>
          </a:bodyPr>
          <a:lstStyle/>
          <a:p>
            <a:r>
              <a:rPr lang="en-US" b="1" dirty="0"/>
              <a:t>Stratus </a:t>
            </a:r>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1089112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oudman.com/gallery1/photos/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105400"/>
            <a:ext cx="8229600" cy="1143000"/>
          </a:xfrm>
          <a:solidFill>
            <a:schemeClr val="bg1">
              <a:alpha val="66000"/>
            </a:schemeClr>
          </a:solidFill>
        </p:spPr>
        <p:txBody>
          <a:bodyPr>
            <a:normAutofit/>
          </a:bodyPr>
          <a:lstStyle/>
          <a:p>
            <a:r>
              <a:rPr lang="en-US" b="1" dirty="0"/>
              <a:t>Low-hanging stratus wisps </a:t>
            </a:r>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413121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loudman.com/gallery1/photos/1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1"/>
            <a:ext cx="9154886" cy="6866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alpha val="66000"/>
            </a:schemeClr>
          </a:solidFill>
        </p:spPr>
        <p:txBody>
          <a:bodyPr vert="horz" lIns="91440" tIns="45720" rIns="91440" bIns="45720" rtlCol="0" anchor="ctr">
            <a:normAutofit/>
          </a:bodyPr>
          <a:lstStyle/>
          <a:p>
            <a:r>
              <a:rPr lang="en-US" b="1" dirty="0"/>
              <a:t>Classic Altocumulus</a:t>
            </a:r>
          </a:p>
        </p:txBody>
      </p:sp>
      <p:sp>
        <p:nvSpPr>
          <p:cNvPr id="3" name="Footer Placeholder 2"/>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847777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loudman.com/gallery1/photos/1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0"/>
            <a:ext cx="8229600" cy="1143000"/>
          </a:xfrm>
          <a:solidFill>
            <a:schemeClr val="bg1">
              <a:alpha val="66000"/>
            </a:schemeClr>
          </a:solidFill>
        </p:spPr>
        <p:txBody>
          <a:bodyPr vert="horz" lIns="91440" tIns="45720" rIns="91440" bIns="45720" rtlCol="0" anchor="ctr">
            <a:normAutofit/>
          </a:bodyPr>
          <a:lstStyle/>
          <a:p>
            <a:r>
              <a:rPr lang="en-US" b="1" dirty="0"/>
              <a:t>Jet Stream Cirrus</a:t>
            </a:r>
          </a:p>
        </p:txBody>
      </p:sp>
      <p:sp>
        <p:nvSpPr>
          <p:cNvPr id="3" name="Footer Placeholder 2"/>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842830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loudman.com/gallery1/photos/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105400"/>
            <a:ext cx="8229600" cy="1143000"/>
          </a:xfrm>
          <a:solidFill>
            <a:schemeClr val="bg1">
              <a:alpha val="66000"/>
            </a:schemeClr>
          </a:solidFill>
        </p:spPr>
        <p:txBody>
          <a:bodyPr>
            <a:normAutofit/>
          </a:bodyPr>
          <a:lstStyle/>
          <a:p>
            <a:r>
              <a:rPr lang="en-US" b="1" dirty="0"/>
              <a:t>Cumulus of Fair Weather </a:t>
            </a:r>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201021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cloudman.com/gallery1/photos/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143000"/>
          </a:xfrm>
          <a:solidFill>
            <a:schemeClr val="bg1">
              <a:alpha val="66000"/>
            </a:schemeClr>
          </a:solidFill>
        </p:spPr>
        <p:txBody>
          <a:bodyPr vert="horz" lIns="91440" tIns="45720" rIns="91440" bIns="45720" rtlCol="0" anchor="ctr">
            <a:normAutofit/>
          </a:bodyPr>
          <a:lstStyle/>
          <a:p>
            <a:r>
              <a:rPr lang="en-US" b="1" dirty="0"/>
              <a:t>Cumulus </a:t>
            </a:r>
            <a:r>
              <a:rPr lang="en-US" b="1" dirty="0" err="1"/>
              <a:t>Congestus</a:t>
            </a:r>
            <a:endParaRPr lang="en-US" b="1" dirty="0"/>
          </a:p>
        </p:txBody>
      </p:sp>
      <p:sp>
        <p:nvSpPr>
          <p:cNvPr id="3" name="Footer Placeholder 2"/>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218020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Bluewater Weather             MIT IAP 2017 </a:t>
            </a:r>
            <a:endParaRPr lang="en-US" dirty="0"/>
          </a:p>
        </p:txBody>
      </p:sp>
      <p:pic>
        <p:nvPicPr>
          <p:cNvPr id="1026" name="Picture 2" descr="https://s-media-cache-ak0.pinimg.com/originals/a6/27/51/a6275160388e4a67e8b3eec75fa28d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32657"/>
            <a:ext cx="9187542" cy="689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693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Reading the Weather</a:t>
            </a:r>
          </a:p>
        </p:txBody>
      </p:sp>
      <p:sp>
        <p:nvSpPr>
          <p:cNvPr id="5" name="Content Placeholder 4"/>
          <p:cNvSpPr>
            <a:spLocks noGrp="1"/>
          </p:cNvSpPr>
          <p:nvPr>
            <p:ph idx="1"/>
          </p:nvPr>
        </p:nvSpPr>
        <p:spPr/>
        <p:txBody>
          <a:bodyPr/>
          <a:lstStyle/>
          <a:p>
            <a:r>
              <a:rPr lang="en-US" dirty="0"/>
              <a:t>Building cumulus clouds signal wind and storm</a:t>
            </a:r>
          </a:p>
          <a:p>
            <a:r>
              <a:rPr lang="en-US" dirty="0"/>
              <a:t>Falling barometer</a:t>
            </a:r>
          </a:p>
          <a:p>
            <a:pPr lvl="1"/>
            <a:r>
              <a:rPr lang="en-US" dirty="0" err="1"/>
              <a:t>Millibars</a:t>
            </a:r>
            <a:r>
              <a:rPr lang="en-US" dirty="0"/>
              <a:t> (</a:t>
            </a:r>
            <a:r>
              <a:rPr lang="en-US" dirty="0" err="1"/>
              <a:t>mb</a:t>
            </a:r>
            <a:r>
              <a:rPr lang="en-US" dirty="0"/>
              <a:t> or </a:t>
            </a:r>
            <a:r>
              <a:rPr lang="en-US" dirty="0" err="1"/>
              <a:t>mbars</a:t>
            </a:r>
            <a:r>
              <a:rPr lang="en-US" dirty="0"/>
              <a:t>) typically 1013.25 mbar</a:t>
            </a:r>
          </a:p>
          <a:p>
            <a:pPr lvl="1"/>
            <a:r>
              <a:rPr lang="en-US" dirty="0"/>
              <a:t>Falling 4 </a:t>
            </a:r>
            <a:r>
              <a:rPr lang="en-US" dirty="0" err="1"/>
              <a:t>mb</a:t>
            </a:r>
            <a:r>
              <a:rPr lang="en-US" dirty="0"/>
              <a:t> in 3 hours, expect winds 20+ </a:t>
            </a:r>
            <a:r>
              <a:rPr lang="en-US" dirty="0" err="1"/>
              <a:t>knts</a:t>
            </a:r>
            <a:endParaRPr lang="en-US" dirty="0"/>
          </a:p>
          <a:p>
            <a:pPr lvl="1"/>
            <a:r>
              <a:rPr lang="en-US" dirty="0"/>
              <a:t>Falling 6 </a:t>
            </a:r>
            <a:r>
              <a:rPr lang="en-US" dirty="0" err="1"/>
              <a:t>mb</a:t>
            </a:r>
            <a:r>
              <a:rPr lang="en-US" dirty="0"/>
              <a:t> in 3 hours, expect gale-force winds!</a:t>
            </a:r>
          </a:p>
          <a:p>
            <a:endParaRPr lang="en-US" dirty="0"/>
          </a:p>
        </p:txBody>
      </p:sp>
      <p:sp>
        <p:nvSpPr>
          <p:cNvPr id="3" name="Footer Placeholder 2"/>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2478495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43000"/>
          </a:xfrm>
        </p:spPr>
        <p:txBody>
          <a:bodyPr>
            <a:normAutofit fontScale="90000"/>
          </a:bodyPr>
          <a:lstStyle/>
          <a:p>
            <a:r>
              <a:rPr lang="en-US" dirty="0"/>
              <a:t>Falling barometer = a Low is coming</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pic>
        <p:nvPicPr>
          <p:cNvPr id="5" name="Picture 4" descr="https://upload.wikimedia.org/wikipedia/commons/f/fa/Wilma1315z-051019-1k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p:cNvSpPr/>
          <p:nvPr/>
        </p:nvSpPr>
        <p:spPr>
          <a:xfrm>
            <a:off x="5334000" y="4267200"/>
            <a:ext cx="2667000" cy="762000"/>
          </a:xfrm>
          <a:prstGeom prst="wedgeRectCallout">
            <a:avLst>
              <a:gd name="adj1" fmla="val -75541"/>
              <a:gd name="adj2" fmla="val -7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Hurricane Wilma (2005)</a:t>
            </a:r>
          </a:p>
          <a:p>
            <a:pPr algn="ctr"/>
            <a:r>
              <a:rPr lang="en-US" dirty="0"/>
              <a:t>882 mbar at center!</a:t>
            </a:r>
          </a:p>
        </p:txBody>
      </p:sp>
    </p:spTree>
    <p:extLst>
      <p:ext uri="{BB962C8B-B14F-4D97-AF65-F5344CB8AC3E}">
        <p14:creationId xmlns:p14="http://schemas.microsoft.com/office/powerpoint/2010/main" val="4055029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Effects of Land</a:t>
            </a:r>
            <a:br>
              <a:rPr lang="en-US" dirty="0"/>
            </a:br>
            <a:r>
              <a:rPr lang="en-US" dirty="0"/>
              <a:t>Morning to Afternoon</a:t>
            </a:r>
          </a:p>
        </p:txBody>
      </p:sp>
      <p:sp>
        <p:nvSpPr>
          <p:cNvPr id="3" name="Content Placeholder 2"/>
          <p:cNvSpPr>
            <a:spLocks noGrp="1"/>
          </p:cNvSpPr>
          <p:nvPr>
            <p:ph idx="1"/>
          </p:nvPr>
        </p:nvSpPr>
        <p:spPr>
          <a:xfrm>
            <a:off x="457200" y="1371600"/>
            <a:ext cx="8229600" cy="4754563"/>
          </a:xfrm>
        </p:spPr>
        <p:txBody>
          <a:bodyPr/>
          <a:lstStyle/>
          <a:p>
            <a:pPr lvl="1"/>
            <a:r>
              <a:rPr lang="en-US" dirty="0"/>
              <a:t>Land heats up, air rises, cools, sinks again, wind picks up</a:t>
            </a:r>
          </a:p>
          <a:p>
            <a:pPr lvl="1"/>
            <a:r>
              <a:rPr lang="en-US" dirty="0"/>
              <a:t>Warm air rises over land, cool air from the sea moves inland (sea breeze)</a:t>
            </a:r>
          </a:p>
          <a:p>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
        <p:nvSpPr>
          <p:cNvPr id="5" name="Flowchart: Process 4"/>
          <p:cNvSpPr/>
          <p:nvPr/>
        </p:nvSpPr>
        <p:spPr>
          <a:xfrm>
            <a:off x="1219200" y="5257800"/>
            <a:ext cx="6934200" cy="914400"/>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a:off x="1219200" y="4343400"/>
            <a:ext cx="4800600" cy="1828800"/>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n 6"/>
          <p:cNvSpPr/>
          <p:nvPr/>
        </p:nvSpPr>
        <p:spPr>
          <a:xfrm>
            <a:off x="2743200" y="3155042"/>
            <a:ext cx="876300" cy="8763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2362200" y="3641271"/>
            <a:ext cx="304800" cy="854529"/>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a:off x="3886200" y="3505200"/>
            <a:ext cx="2590800" cy="1524000"/>
          </a:xfrm>
          <a:prstGeom prst="curvedLeftArrow">
            <a:avLst>
              <a:gd name="adj1" fmla="val 9662"/>
              <a:gd name="adj2" fmla="val 50000"/>
              <a:gd name="adj3" fmla="val 1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6400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Effects of Land</a:t>
            </a:r>
            <a:br>
              <a:rPr lang="en-US" dirty="0"/>
            </a:br>
            <a:r>
              <a:rPr lang="en-US" dirty="0"/>
              <a:t>Evening to Night</a:t>
            </a:r>
          </a:p>
        </p:txBody>
      </p:sp>
      <p:sp>
        <p:nvSpPr>
          <p:cNvPr id="3" name="Content Placeholder 2"/>
          <p:cNvSpPr>
            <a:spLocks noGrp="1"/>
          </p:cNvSpPr>
          <p:nvPr>
            <p:ph idx="1"/>
          </p:nvPr>
        </p:nvSpPr>
        <p:spPr/>
        <p:txBody>
          <a:bodyPr/>
          <a:lstStyle/>
          <a:p>
            <a:pPr lvl="1"/>
            <a:r>
              <a:rPr lang="en-US" dirty="0"/>
              <a:t>Land cools, convection stops, winds die down</a:t>
            </a:r>
          </a:p>
          <a:p>
            <a:pPr lvl="1"/>
            <a:r>
              <a:rPr lang="en-US" dirty="0"/>
              <a:t>Warm air rises from the water, cool air flows down coastal slopes (land breeze)</a:t>
            </a:r>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
        <p:nvSpPr>
          <p:cNvPr id="5" name="Flowchart: Process 4"/>
          <p:cNvSpPr/>
          <p:nvPr/>
        </p:nvSpPr>
        <p:spPr>
          <a:xfrm>
            <a:off x="1219200" y="5257800"/>
            <a:ext cx="6934200" cy="914400"/>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a:off x="1219200" y="4343400"/>
            <a:ext cx="4800600" cy="1828800"/>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p:cNvSpPr/>
          <p:nvPr/>
        </p:nvSpPr>
        <p:spPr>
          <a:xfrm>
            <a:off x="7016750" y="3378201"/>
            <a:ext cx="419101" cy="598715"/>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5990770" y="3962401"/>
            <a:ext cx="432609" cy="998764"/>
          </a:xfrm>
          <a:prstGeom prst="upArrow">
            <a:avLst>
              <a:gd name="adj1" fmla="val 29871"/>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flipH="1">
            <a:off x="2762250" y="3744686"/>
            <a:ext cx="1924050" cy="1524000"/>
          </a:xfrm>
          <a:prstGeom prst="curvedLeftArrow">
            <a:avLst>
              <a:gd name="adj1" fmla="val 9662"/>
              <a:gd name="adj2" fmla="val 50000"/>
              <a:gd name="adj3" fmla="val 1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5403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Forecasting products</a:t>
            </a:r>
          </a:p>
        </p:txBody>
      </p:sp>
      <p:sp>
        <p:nvSpPr>
          <p:cNvPr id="5" name="Text Placeholder 4"/>
          <p:cNvSpPr>
            <a:spLocks noGrp="1"/>
          </p:cNvSpPr>
          <p:nvPr>
            <p:ph type="body" idx="1"/>
          </p:nvPr>
        </p:nvSpPr>
        <p:spPr/>
        <p:txBody>
          <a:bodyPr/>
          <a:lstStyle/>
          <a:p>
            <a:r>
              <a:rPr lang="en-US" dirty="0"/>
              <a:t>What forecasts are available and how to make use of them?</a:t>
            </a:r>
          </a:p>
        </p:txBody>
      </p:sp>
      <p:sp>
        <p:nvSpPr>
          <p:cNvPr id="2" name="Footer Placeholder 1"/>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974048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Predicting the Weather</a:t>
            </a:r>
          </a:p>
        </p:txBody>
      </p:sp>
      <p:sp>
        <p:nvSpPr>
          <p:cNvPr id="6" name="Content Placeholder 5"/>
          <p:cNvSpPr>
            <a:spLocks noGrp="1"/>
          </p:cNvSpPr>
          <p:nvPr>
            <p:ph idx="1"/>
          </p:nvPr>
        </p:nvSpPr>
        <p:spPr/>
        <p:txBody>
          <a:bodyPr/>
          <a:lstStyle/>
          <a:p>
            <a:r>
              <a:rPr lang="en-US" dirty="0"/>
              <a:t>Use multiple sources</a:t>
            </a:r>
          </a:p>
          <a:p>
            <a:pPr lvl="1"/>
            <a:r>
              <a:rPr lang="en-US" dirty="0"/>
              <a:t>Triangulate</a:t>
            </a:r>
          </a:p>
          <a:p>
            <a:r>
              <a:rPr lang="en-US" dirty="0"/>
              <a:t>Are forecasts in disagreement or changing over time?</a:t>
            </a:r>
          </a:p>
          <a:p>
            <a:pPr lvl="1"/>
            <a:r>
              <a:rPr lang="en-US" dirty="0"/>
              <a:t>Suggests uncertainty in the model. Be cautious.</a:t>
            </a:r>
          </a:p>
          <a:p>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2058497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Day sailing - off your mooring and back</a:t>
            </a:r>
            <a:endParaRPr lang="en-US" dirty="0"/>
          </a:p>
        </p:txBody>
      </p:sp>
      <p:sp>
        <p:nvSpPr>
          <p:cNvPr id="6" name="Content Placeholder 5"/>
          <p:cNvSpPr>
            <a:spLocks noGrp="1"/>
          </p:cNvSpPr>
          <p:nvPr>
            <p:ph idx="1"/>
          </p:nvPr>
        </p:nvSpPr>
        <p:spPr/>
        <p:txBody>
          <a:bodyPr>
            <a:normAutofit fontScale="92500"/>
          </a:bodyPr>
          <a:lstStyle/>
          <a:p>
            <a:r>
              <a:rPr lang="en-US"/>
              <a:t>Look at forecast charts</a:t>
            </a:r>
          </a:p>
          <a:p>
            <a:pPr lvl="1"/>
            <a:r>
              <a:rPr lang="en-US"/>
              <a:t>Is there a front coming with a major change in wind and weather?</a:t>
            </a:r>
          </a:p>
          <a:p>
            <a:pPr lvl="1"/>
            <a:r>
              <a:rPr lang="en-US"/>
              <a:t>or are thing stable and so shift attention to detail?</a:t>
            </a:r>
          </a:p>
          <a:p>
            <a:r>
              <a:rPr lang="en-US"/>
              <a:t>Listen to (or read) the marine weather forecast</a:t>
            </a:r>
          </a:p>
          <a:p>
            <a:r>
              <a:rPr lang="en-US"/>
              <a:t>Consider your knowledge of the local wind effects</a:t>
            </a:r>
          </a:p>
          <a:p>
            <a:pPr lvl="1"/>
            <a:r>
              <a:rPr lang="en-US"/>
              <a:t>Sea breezes, effects of islands, straights, and channels</a:t>
            </a:r>
            <a:endParaRPr lang="en-US" dirty="0"/>
          </a:p>
        </p:txBody>
      </p:sp>
      <p:sp>
        <p:nvSpPr>
          <p:cNvPr id="4" name="Footer Placeholder 3"/>
          <p:cNvSpPr>
            <a:spLocks noGrp="1"/>
          </p:cNvSpPr>
          <p:nvPr>
            <p:ph type="ftr" sz="quarter" idx="11"/>
          </p:nvPr>
        </p:nvSpPr>
        <p:spPr/>
        <p:txBody>
          <a:bodyPr/>
          <a:lstStyle/>
          <a:p>
            <a:r>
              <a:rPr lang="en-US"/>
              <a:t>Weather                                   MIT IAP 2016 </a:t>
            </a:r>
          </a:p>
        </p:txBody>
      </p:sp>
    </p:spTree>
    <p:extLst>
      <p:ext uri="{BB962C8B-B14F-4D97-AF65-F5344CB8AC3E}">
        <p14:creationId xmlns:p14="http://schemas.microsoft.com/office/powerpoint/2010/main" val="2804478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NWS Marine Forecast</a:t>
            </a:r>
            <a:endParaRPr lang="en-US" dirty="0"/>
          </a:p>
        </p:txBody>
      </p:sp>
      <p:sp>
        <p:nvSpPr>
          <p:cNvPr id="6" name="Content Placeholder 5"/>
          <p:cNvSpPr>
            <a:spLocks noGrp="1"/>
          </p:cNvSpPr>
          <p:nvPr>
            <p:ph sz="half" idx="1"/>
          </p:nvPr>
        </p:nvSpPr>
        <p:spPr>
          <a:xfrm>
            <a:off x="457200" y="1371600"/>
            <a:ext cx="4038600" cy="4525963"/>
          </a:xfrm>
        </p:spPr>
        <p:txBody>
          <a:bodyPr>
            <a:noAutofit/>
          </a:bodyPr>
          <a:lstStyle/>
          <a:p>
            <a:pPr marL="0" indent="0">
              <a:buNone/>
            </a:pPr>
            <a:r>
              <a:rPr lang="en-US" sz="1400" dirty="0"/>
              <a:t>ANZ200-251300- </a:t>
            </a:r>
            <a:r>
              <a:rPr lang="en-US" sz="1400" b="1" dirty="0"/>
              <a:t> 717 PM EST SUN JAN 30 2017</a:t>
            </a:r>
          </a:p>
          <a:p>
            <a:pPr marL="0" indent="0">
              <a:buNone/>
            </a:pPr>
            <a:r>
              <a:rPr lang="en-US" sz="1400" dirty="0"/>
              <a:t>Synopsis: A FAST MOVING WAVE OF LOW PRES SYSTEM WILL PASS NEAR THE BENCHMARK THIS AFTERNOON AND EVENING. A WEAK RIDGE OF HIGH PRES WILL BRIEFLY BUILD ACROSS THE WATERS TONIGHT...BEFORE MOVING OFFSHORE ON TUE. LOW PRES WILL APPROACH FROM THE WEST LATE TUE...PASSING NE OF THE WATERS TOWARD NOVA SCOTIA ON WED. A W/NW WIND FOLLOWS THU AND FRI AS HIGH PRES BUILDS E FROM THE NATION/S UPPER MID WEST. </a:t>
            </a:r>
          </a:p>
          <a:p>
            <a:pPr marL="0" indent="0">
              <a:buNone/>
            </a:pPr>
            <a:r>
              <a:rPr lang="en-US" sz="1400" dirty="0"/>
              <a:t>Tonight: NW winds 10 to 15 </a:t>
            </a:r>
            <a:r>
              <a:rPr lang="en-US" sz="1400" dirty="0" err="1"/>
              <a:t>kt</a:t>
            </a:r>
            <a:r>
              <a:rPr lang="en-US" sz="1400" dirty="0"/>
              <a:t> with gusts up to 20 kt. Waves around 2 ft.</a:t>
            </a:r>
          </a:p>
          <a:p>
            <a:pPr marL="0" indent="0">
              <a:buNone/>
            </a:pPr>
            <a:r>
              <a:rPr lang="en-US" sz="1400" dirty="0"/>
              <a:t>Tue: W winds 5 to 10 kt...becoming S in the afternoon. Waves 1 foot or less. Snow.</a:t>
            </a:r>
          </a:p>
          <a:p>
            <a:pPr marL="0" indent="0">
              <a:buNone/>
            </a:pPr>
            <a:r>
              <a:rPr lang="en-US" sz="1400" dirty="0"/>
              <a:t>Tue Night: NE winds 5 to 10 kt. Waves 1 foot or less. Snow. </a:t>
            </a:r>
            <a:r>
              <a:rPr lang="en-US" sz="1400" dirty="0" err="1"/>
              <a:t>Vsby</a:t>
            </a:r>
            <a:r>
              <a:rPr lang="en-US" sz="1400" dirty="0"/>
              <a:t> 1 to 3 nm.</a:t>
            </a:r>
          </a:p>
          <a:p>
            <a:pPr marL="0" indent="0">
              <a:buNone/>
            </a:pPr>
            <a:r>
              <a:rPr lang="en-US" sz="1400" dirty="0"/>
              <a:t>Wed: W winds 5 to 10 </a:t>
            </a:r>
            <a:r>
              <a:rPr lang="en-US" sz="1400" dirty="0" err="1"/>
              <a:t>kt</a:t>
            </a:r>
            <a:r>
              <a:rPr lang="en-US" sz="1400" dirty="0"/>
              <a:t> with gusts up to 25 kt. Waves around 2 ft. A chance of rain and snow showers.</a:t>
            </a:r>
          </a:p>
        </p:txBody>
      </p:sp>
      <p:sp>
        <p:nvSpPr>
          <p:cNvPr id="7" name="Content Placeholder 6"/>
          <p:cNvSpPr>
            <a:spLocks noGrp="1"/>
          </p:cNvSpPr>
          <p:nvPr>
            <p:ph sz="half" idx="2"/>
          </p:nvPr>
        </p:nvSpPr>
        <p:spPr>
          <a:xfrm>
            <a:off x="4648200" y="1371600"/>
            <a:ext cx="4038600" cy="4525963"/>
          </a:xfrm>
        </p:spPr>
        <p:txBody>
          <a:bodyPr>
            <a:normAutofit/>
          </a:bodyPr>
          <a:lstStyle/>
          <a:p>
            <a:pPr marL="0" indent="0">
              <a:buNone/>
            </a:pPr>
            <a:r>
              <a:rPr lang="en-US" sz="1400" dirty="0"/>
              <a:t>Wed Night: W winds 5 to 10 </a:t>
            </a:r>
            <a:r>
              <a:rPr lang="en-US" sz="1400" dirty="0" err="1"/>
              <a:t>kt</a:t>
            </a:r>
            <a:r>
              <a:rPr lang="en-US" sz="1400" dirty="0"/>
              <a:t> with gusts up to 25 kt. Waves around 2 ft.</a:t>
            </a:r>
          </a:p>
          <a:p>
            <a:pPr marL="0" indent="0">
              <a:buNone/>
            </a:pPr>
            <a:r>
              <a:rPr lang="en-US" sz="1400" dirty="0"/>
              <a:t>Thu: W winds 5 to 10 kt...increasing to 10 to 15 </a:t>
            </a:r>
            <a:r>
              <a:rPr lang="en-US" sz="1400" dirty="0" err="1"/>
              <a:t>kt</a:t>
            </a:r>
            <a:r>
              <a:rPr lang="en-US" sz="1400" dirty="0"/>
              <a:t> in the afternoon. Gusts up to 25 kt. Waves around 2 ft.</a:t>
            </a:r>
          </a:p>
          <a:p>
            <a:pPr marL="0" indent="0">
              <a:buNone/>
            </a:pPr>
            <a:r>
              <a:rPr lang="en-US" sz="1400" dirty="0"/>
              <a:t>Thu Night: W winds 5 to 10 </a:t>
            </a:r>
            <a:r>
              <a:rPr lang="en-US" sz="1400" dirty="0" err="1"/>
              <a:t>kt</a:t>
            </a:r>
            <a:r>
              <a:rPr lang="en-US" sz="1400" dirty="0"/>
              <a:t> with gusts up to 20 kt. Waves around 2 ft.</a:t>
            </a:r>
          </a:p>
          <a:p>
            <a:pPr marL="0" indent="0">
              <a:buNone/>
            </a:pPr>
            <a:r>
              <a:rPr lang="en-US" sz="1400" dirty="0"/>
              <a:t>Fri: W winds 5 to 10 </a:t>
            </a:r>
            <a:r>
              <a:rPr lang="en-US" sz="1400" dirty="0" err="1"/>
              <a:t>kt</a:t>
            </a:r>
            <a:r>
              <a:rPr lang="en-US" sz="1400" dirty="0"/>
              <a:t> with gusts up to 20 kt. Waves around 2 ft.</a:t>
            </a:r>
          </a:p>
          <a:p>
            <a:pPr marL="0" indent="0">
              <a:buNone/>
            </a:pPr>
            <a:r>
              <a:rPr lang="en-US" sz="1400" dirty="0"/>
              <a:t>Fri Night: W winds 5 to 10 </a:t>
            </a:r>
            <a:r>
              <a:rPr lang="en-US" sz="1400" dirty="0" err="1"/>
              <a:t>kt</a:t>
            </a:r>
            <a:r>
              <a:rPr lang="en-US" sz="1400" dirty="0"/>
              <a:t> with gusts up to 20 kt. Waves around 2 ft.</a:t>
            </a:r>
          </a:p>
          <a:p>
            <a:pPr marL="0" indent="0">
              <a:buNone/>
            </a:pPr>
            <a:r>
              <a:rPr lang="en-US" sz="1400" dirty="0"/>
              <a:t>Sat: W winds 10 to 15 </a:t>
            </a:r>
            <a:r>
              <a:rPr lang="en-US" sz="1400" dirty="0" err="1"/>
              <a:t>kt</a:t>
            </a:r>
            <a:r>
              <a:rPr lang="en-US" sz="1400" dirty="0"/>
              <a:t> with gusts up to 25 kt. Waves around 2 ft.</a:t>
            </a:r>
          </a:p>
          <a:p>
            <a:pPr marL="0" indent="0">
              <a:buNone/>
            </a:pPr>
            <a:r>
              <a:rPr lang="en-US" sz="1400" dirty="0"/>
              <a:t>Sat Night: W winds 10 to 15 </a:t>
            </a:r>
            <a:r>
              <a:rPr lang="en-US" sz="1400" dirty="0" err="1"/>
              <a:t>kt</a:t>
            </a:r>
            <a:r>
              <a:rPr lang="en-US" sz="1400" dirty="0"/>
              <a:t> with gusts up to 25 kt. Waves around 2 ft. </a:t>
            </a:r>
          </a:p>
          <a:p>
            <a:pPr marL="0" indent="0">
              <a:buNone/>
            </a:pPr>
            <a:endParaRPr lang="en-US" sz="1400" dirty="0"/>
          </a:p>
          <a:p>
            <a:pPr marL="0" indent="0">
              <a:buNone/>
            </a:pPr>
            <a:endParaRPr lang="en-US" sz="1400" dirty="0"/>
          </a:p>
        </p:txBody>
      </p:sp>
      <p:sp>
        <p:nvSpPr>
          <p:cNvPr id="4" name="Footer Placeholder 3"/>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1357759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Read the local paper</a:t>
            </a:r>
            <a:endParaRPr lang="en-US" dirty="0"/>
          </a:p>
        </p:txBody>
      </p:sp>
      <p:sp>
        <p:nvSpPr>
          <p:cNvPr id="4" name="Footer Placeholder 3"/>
          <p:cNvSpPr>
            <a:spLocks noGrp="1"/>
          </p:cNvSpPr>
          <p:nvPr>
            <p:ph type="ftr" sz="quarter" idx="11"/>
          </p:nvPr>
        </p:nvSpPr>
        <p:spPr/>
        <p:txBody>
          <a:bodyPr/>
          <a:lstStyle/>
          <a:p>
            <a:r>
              <a:rPr lang="en-US" dirty="0"/>
              <a:t>Weather                                   MIT IAP 2017 </a:t>
            </a:r>
          </a:p>
        </p:txBody>
      </p:sp>
      <p:pic>
        <p:nvPicPr>
          <p:cNvPr id="12290" name="Picture 2" descr="http://www.grenadabluewatersailing.com/wp-content/uploads/2014/09/Fronts-uk-weather-fil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087" y="1438275"/>
            <a:ext cx="6256602" cy="435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75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Coastal sailing for a few days?</a:t>
            </a:r>
          </a:p>
        </p:txBody>
      </p:sp>
      <p:sp>
        <p:nvSpPr>
          <p:cNvPr id="3" name="Content Placeholder 2"/>
          <p:cNvSpPr>
            <a:spLocks noGrp="1"/>
          </p:cNvSpPr>
          <p:nvPr>
            <p:ph idx="1"/>
          </p:nvPr>
        </p:nvSpPr>
        <p:spPr/>
        <p:txBody>
          <a:bodyPr/>
          <a:lstStyle/>
          <a:p>
            <a:r>
              <a:rPr lang="en-US"/>
              <a:t>Hope for the best; plan for the worst</a:t>
            </a:r>
          </a:p>
          <a:p>
            <a:r>
              <a:rPr lang="en-US"/>
              <a:t>Is it safe now, and is the window opening or closing?</a:t>
            </a:r>
          </a:p>
          <a:p>
            <a:r>
              <a:rPr lang="en-US"/>
              <a:t>What’s the down side look like?</a:t>
            </a:r>
          </a:p>
          <a:p>
            <a:pPr lvl="1"/>
            <a:r>
              <a:rPr lang="en-US"/>
              <a:t>If the wind shifts, will you be beating all the way home?</a:t>
            </a:r>
          </a:p>
          <a:p>
            <a:pPr lvl="1"/>
            <a:r>
              <a:rPr lang="en-US"/>
              <a:t>What’s “Plan B”?</a:t>
            </a:r>
          </a:p>
          <a:p>
            <a:endParaRPr lang="en-US" dirty="0"/>
          </a:p>
        </p:txBody>
      </p:sp>
      <p:sp>
        <p:nvSpPr>
          <p:cNvPr id="4" name="Footer Placeholder 3"/>
          <p:cNvSpPr>
            <a:spLocks noGrp="1"/>
          </p:cNvSpPr>
          <p:nvPr>
            <p:ph type="ftr" sz="quarter" idx="11"/>
          </p:nvPr>
        </p:nvSpPr>
        <p:spPr/>
        <p:txBody>
          <a:bodyPr/>
          <a:lstStyle/>
          <a:p>
            <a:r>
              <a:rPr lang="en-US" dirty="0"/>
              <a:t>Weather                                   MIT IAP 2017</a:t>
            </a:r>
          </a:p>
        </p:txBody>
      </p:sp>
    </p:spTree>
    <p:extLst>
      <p:ext uri="{BB962C8B-B14F-4D97-AF65-F5344CB8AC3E}">
        <p14:creationId xmlns:p14="http://schemas.microsoft.com/office/powerpoint/2010/main" val="330733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600" dirty="0"/>
              <a:t>Agenda</a:t>
            </a:r>
          </a:p>
        </p:txBody>
      </p:sp>
      <p:sp>
        <p:nvSpPr>
          <p:cNvPr id="3" name="Content Placeholder 2"/>
          <p:cNvSpPr>
            <a:spLocks noGrp="1"/>
          </p:cNvSpPr>
          <p:nvPr>
            <p:ph idx="1"/>
          </p:nvPr>
        </p:nvSpPr>
        <p:spPr>
          <a:xfrm>
            <a:off x="457200" y="914400"/>
            <a:ext cx="8229600" cy="4525963"/>
          </a:xfrm>
        </p:spPr>
        <p:txBody>
          <a:bodyPr>
            <a:noAutofit/>
          </a:bodyPr>
          <a:lstStyle/>
          <a:p>
            <a:r>
              <a:rPr lang="en-US" sz="2400" dirty="0"/>
              <a:t>Weather Basics </a:t>
            </a:r>
          </a:p>
          <a:p>
            <a:pPr lvl="1"/>
            <a:r>
              <a:rPr lang="en-US" sz="2000" dirty="0"/>
              <a:t>Where does the weather come from?</a:t>
            </a:r>
          </a:p>
          <a:p>
            <a:pPr lvl="1"/>
            <a:r>
              <a:rPr lang="en-US" sz="2000" dirty="0"/>
              <a:t>Fronts and air masses</a:t>
            </a:r>
          </a:p>
          <a:p>
            <a:pPr lvl="1"/>
            <a:r>
              <a:rPr lang="en-US" sz="2000" dirty="0"/>
              <a:t>Cloud types</a:t>
            </a:r>
          </a:p>
          <a:p>
            <a:pPr lvl="1"/>
            <a:r>
              <a:rPr lang="en-US" sz="2000" dirty="0"/>
              <a:t>Wind, waves, and warnings</a:t>
            </a:r>
          </a:p>
          <a:p>
            <a:r>
              <a:rPr lang="en-US" sz="2400" dirty="0"/>
              <a:t>Practical forecasting </a:t>
            </a:r>
          </a:p>
          <a:p>
            <a:pPr lvl="1"/>
            <a:r>
              <a:rPr lang="en-US" sz="2000" dirty="0"/>
              <a:t>What can you tell from looking at the skies and barometer? (pictures, stories)</a:t>
            </a:r>
          </a:p>
          <a:p>
            <a:pPr lvl="1"/>
            <a:r>
              <a:rPr lang="en-US" sz="2000" dirty="0"/>
              <a:t>Wave heights (wind and fetches) (there’s a standard chart for this)</a:t>
            </a:r>
          </a:p>
          <a:p>
            <a:r>
              <a:rPr lang="en-US" sz="2400" dirty="0"/>
              <a:t>Forecasting products </a:t>
            </a:r>
          </a:p>
          <a:p>
            <a:pPr lvl="1"/>
            <a:r>
              <a:rPr lang="en-US" sz="2000" dirty="0"/>
              <a:t>The wide range and uses of forecasting products (NOAA surface and 500 </a:t>
            </a:r>
            <a:r>
              <a:rPr lang="en-US" sz="2000" dirty="0" err="1"/>
              <a:t>mb</a:t>
            </a:r>
            <a:r>
              <a:rPr lang="en-US" sz="2000" dirty="0"/>
              <a:t>, weather radar on your phone, </a:t>
            </a:r>
            <a:r>
              <a:rPr lang="en-US" sz="2000" dirty="0" err="1"/>
              <a:t>gribs</a:t>
            </a:r>
            <a:r>
              <a:rPr lang="en-US" sz="2000" dirty="0"/>
              <a:t>, ???)</a:t>
            </a:r>
          </a:p>
          <a:p>
            <a:pPr lvl="1"/>
            <a:r>
              <a:rPr lang="en-US" sz="2000" dirty="0"/>
              <a:t>What is available ashore, and how to get them (lots of demos here?)</a:t>
            </a:r>
          </a:p>
          <a:p>
            <a:pPr lvl="1"/>
            <a:r>
              <a:rPr lang="en-US" sz="2000" dirty="0"/>
              <a:t>What is available onboard (some digging required?)</a:t>
            </a:r>
          </a:p>
          <a:p>
            <a:endParaRPr lang="en-US" sz="2400" dirty="0"/>
          </a:p>
        </p:txBody>
      </p:sp>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 </a:t>
            </a:r>
          </a:p>
        </p:txBody>
      </p:sp>
    </p:spTree>
    <p:extLst>
      <p:ext uri="{BB962C8B-B14F-4D97-AF65-F5344CB8AC3E}">
        <p14:creationId xmlns:p14="http://schemas.microsoft.com/office/powerpoint/2010/main" val="4253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Sources of Weather Forecasts</a:t>
            </a:r>
            <a:endParaRPr lang="en-US" dirty="0"/>
          </a:p>
        </p:txBody>
      </p:sp>
      <p:sp>
        <p:nvSpPr>
          <p:cNvPr id="3" name="Content Placeholder 2"/>
          <p:cNvSpPr>
            <a:spLocks noGrp="1"/>
          </p:cNvSpPr>
          <p:nvPr>
            <p:ph idx="1"/>
          </p:nvPr>
        </p:nvSpPr>
        <p:spPr/>
        <p:txBody>
          <a:bodyPr>
            <a:normAutofit fontScale="92500" lnSpcReduction="20000"/>
          </a:bodyPr>
          <a:lstStyle/>
          <a:p>
            <a:r>
              <a:rPr lang="en-US"/>
              <a:t>National Weather Service Marine Forecast</a:t>
            </a:r>
          </a:p>
          <a:p>
            <a:pPr lvl="1"/>
            <a:r>
              <a:rPr lang="en-US">
                <a:hlinkClick r:id="rId2"/>
              </a:rPr>
              <a:t>www.weather.gov/marine</a:t>
            </a:r>
            <a:endParaRPr lang="en-US"/>
          </a:p>
          <a:p>
            <a:pPr lvl="1"/>
            <a:r>
              <a:rPr lang="en-US"/>
              <a:t>Also available for mobile devices </a:t>
            </a:r>
            <a:r>
              <a:rPr lang="en-US">
                <a:hlinkClick r:id="rId3"/>
              </a:rPr>
              <a:t>mobile.weather.gov</a:t>
            </a:r>
            <a:endParaRPr lang="en-US"/>
          </a:p>
          <a:p>
            <a:pPr lvl="1"/>
            <a:r>
              <a:rPr lang="en-US"/>
              <a:t>A long list of government sources for weather</a:t>
            </a:r>
          </a:p>
          <a:p>
            <a:r>
              <a:rPr lang="en-US"/>
              <a:t>NOAA Weather Radio</a:t>
            </a:r>
          </a:p>
          <a:p>
            <a:pPr lvl="1"/>
            <a:r>
              <a:rPr lang="en-US"/>
              <a:t>WX on your VHF radio</a:t>
            </a:r>
          </a:p>
          <a:p>
            <a:r>
              <a:rPr lang="en-US"/>
              <a:t>NOAA Weather Fax</a:t>
            </a:r>
          </a:p>
          <a:p>
            <a:r>
              <a:rPr lang="en-US"/>
              <a:t>Commercial Products</a:t>
            </a:r>
          </a:p>
          <a:p>
            <a:pPr lvl="1"/>
            <a:r>
              <a:rPr lang="en-US"/>
              <a:t>Examples: SailFlow, Buoyweather, Predict Wind, mobileGrib</a:t>
            </a:r>
          </a:p>
          <a:p>
            <a:pPr lvl="1"/>
            <a:endParaRPr lang="en-US"/>
          </a:p>
          <a:p>
            <a:endParaRPr lang="en-US" dirty="0"/>
          </a:p>
        </p:txBody>
      </p:sp>
      <p:sp>
        <p:nvSpPr>
          <p:cNvPr id="4" name="Footer Placeholder 3"/>
          <p:cNvSpPr>
            <a:spLocks noGrp="1"/>
          </p:cNvSpPr>
          <p:nvPr>
            <p:ph type="ftr" sz="quarter" idx="11"/>
          </p:nvPr>
        </p:nvSpPr>
        <p:spPr/>
        <p:txBody>
          <a:bodyPr/>
          <a:lstStyle/>
          <a:p>
            <a:r>
              <a:rPr lang="en-US" dirty="0"/>
              <a:t>Weather                                   MIT IAP 2017 </a:t>
            </a:r>
          </a:p>
        </p:txBody>
      </p:sp>
    </p:spTree>
    <p:extLst>
      <p:ext uri="{BB962C8B-B14F-4D97-AF65-F5344CB8AC3E}">
        <p14:creationId xmlns:p14="http://schemas.microsoft.com/office/powerpoint/2010/main" val="1294941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0" y="274638"/>
            <a:ext cx="2819400" cy="2087562"/>
          </a:xfrm>
        </p:spPr>
        <p:txBody>
          <a:bodyPr>
            <a:normAutofit fontScale="90000"/>
          </a:bodyPr>
          <a:lstStyle/>
          <a:p>
            <a:r>
              <a:rPr lang="en-US" dirty="0"/>
              <a:t>NOAA Weather Fax</a:t>
            </a:r>
            <a:br>
              <a:rPr lang="en-US" dirty="0"/>
            </a:br>
            <a:r>
              <a:rPr lang="en-US" sz="3600" dirty="0"/>
              <a:t>Surface Charts</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a:t>Weather                                   MIT IAP 2016 </a:t>
            </a:r>
          </a:p>
        </p:txBody>
      </p:sp>
      <p:pic>
        <p:nvPicPr>
          <p:cNvPr id="3074" name="Picture 2" descr="http://www.opc.ncep.noaa.gov/shtml/pyaa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003"/>
            <a:ext cx="5653505" cy="67909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nomadsailing.files.wordpress.com/2015/02/wind-strength-symbols.gif"/>
          <p:cNvPicPr>
            <a:picLocks noChangeAspect="1" noChangeArrowheads="1"/>
          </p:cNvPicPr>
          <p:nvPr/>
        </p:nvPicPr>
        <p:blipFill rotWithShape="1">
          <a:blip r:embed="rId3">
            <a:extLst>
              <a:ext uri="{28A0092B-C50C-407E-A947-70E740481C1C}">
                <a14:useLocalDpi xmlns:a14="http://schemas.microsoft.com/office/drawing/2010/main" val="0"/>
              </a:ext>
            </a:extLst>
          </a:blip>
          <a:srcRect b="55981"/>
          <a:stretch/>
        </p:blipFill>
        <p:spPr bwMode="auto">
          <a:xfrm>
            <a:off x="4465920" y="5486400"/>
            <a:ext cx="467808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06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7240"/>
            <a:ext cx="9144000" cy="6080760"/>
          </a:xfrm>
          <a:prstGeom prst="rect">
            <a:avLst/>
          </a:prstGeom>
        </p:spPr>
      </p:pic>
      <p:sp>
        <p:nvSpPr>
          <p:cNvPr id="6" name="Title 5"/>
          <p:cNvSpPr>
            <a:spLocks noGrp="1"/>
          </p:cNvSpPr>
          <p:nvPr>
            <p:ph type="title"/>
          </p:nvPr>
        </p:nvSpPr>
        <p:spPr>
          <a:xfrm>
            <a:off x="457200" y="0"/>
            <a:ext cx="8229600" cy="1143000"/>
          </a:xfrm>
        </p:spPr>
        <p:txBody>
          <a:bodyPr/>
          <a:lstStyle/>
          <a:p>
            <a:r>
              <a:rPr lang="en-US" dirty="0"/>
              <a:t>NOAA Weather Fax – Wind/Wave</a:t>
            </a:r>
          </a:p>
        </p:txBody>
      </p:sp>
      <p:sp>
        <p:nvSpPr>
          <p:cNvPr id="5" name="Footer Placeholder 4"/>
          <p:cNvSpPr>
            <a:spLocks noGrp="1"/>
          </p:cNvSpPr>
          <p:nvPr>
            <p:ph type="ftr" sz="quarter" idx="11"/>
          </p:nvPr>
        </p:nvSpPr>
        <p:spPr>
          <a:xfrm>
            <a:off x="3124200" y="6356350"/>
            <a:ext cx="2895600" cy="365125"/>
          </a:xfrm>
        </p:spPr>
        <p:txBody>
          <a:bodyPr/>
          <a:lstStyle/>
          <a:p>
            <a:r>
              <a:rPr lang="en-US" dirty="0"/>
              <a:t>Weather                                   MIT IAP 2017</a:t>
            </a:r>
          </a:p>
        </p:txBody>
      </p:sp>
    </p:spTree>
    <p:extLst>
      <p:ext uri="{BB962C8B-B14F-4D97-AF65-F5344CB8AC3E}">
        <p14:creationId xmlns:p14="http://schemas.microsoft.com/office/powerpoint/2010/main" val="1492925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SailFlow</a:t>
            </a:r>
            <a:br>
              <a:rPr lang="en-US" dirty="0"/>
            </a:br>
            <a:r>
              <a:rPr lang="en-US" sz="2800" dirty="0"/>
              <a:t>http://www.sailflow.com/</a:t>
            </a:r>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68" y="1417638"/>
            <a:ext cx="8338732" cy="5378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394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ebrown\Pictures\Sailing\Buzzards Bay\DSCF078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flipH="1" flipV="1">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Fair Winds and Following Seas!</a:t>
            </a:r>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1896434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Causes of Weather</a:t>
            </a:r>
          </a:p>
        </p:txBody>
      </p:sp>
      <p:sp>
        <p:nvSpPr>
          <p:cNvPr id="3" name="Content Placeholder 2"/>
          <p:cNvSpPr>
            <a:spLocks noGrp="1"/>
          </p:cNvSpPr>
          <p:nvPr>
            <p:ph idx="1"/>
          </p:nvPr>
        </p:nvSpPr>
        <p:spPr/>
        <p:txBody>
          <a:bodyPr>
            <a:normAutofit lnSpcReduction="10000"/>
          </a:bodyPr>
          <a:lstStyle/>
          <a:p>
            <a:r>
              <a:rPr lang="en-US" dirty="0"/>
              <a:t>Atmospheric pressure</a:t>
            </a:r>
          </a:p>
          <a:p>
            <a:r>
              <a:rPr lang="en-US" dirty="0"/>
              <a:t>The global wind pattern</a:t>
            </a:r>
          </a:p>
          <a:p>
            <a:r>
              <a:rPr lang="en-US" dirty="0"/>
              <a:t>Wind and weather</a:t>
            </a:r>
          </a:p>
          <a:p>
            <a:r>
              <a:rPr lang="en-US" dirty="0"/>
              <a:t>Air masses</a:t>
            </a:r>
          </a:p>
          <a:p>
            <a:r>
              <a:rPr lang="en-US" dirty="0"/>
              <a:t>Atmospheric pressure</a:t>
            </a:r>
          </a:p>
          <a:p>
            <a:r>
              <a:rPr lang="en-US" dirty="0"/>
              <a:t>Isobars</a:t>
            </a:r>
          </a:p>
          <a:p>
            <a:r>
              <a:rPr lang="en-US" dirty="0"/>
              <a:t>Dew point (determines bottom of cloud formations, fog, and rain)</a:t>
            </a:r>
          </a:p>
        </p:txBody>
      </p:sp>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a:t>
            </a:r>
          </a:p>
        </p:txBody>
      </p:sp>
    </p:spTree>
    <p:extLst>
      <p:ext uri="{BB962C8B-B14F-4D97-AF65-F5344CB8AC3E}">
        <p14:creationId xmlns:p14="http://schemas.microsoft.com/office/powerpoint/2010/main" val="195799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Causes of Weather</a:t>
            </a:r>
            <a:endParaRPr lang="en-US" dirty="0"/>
          </a:p>
        </p:txBody>
      </p:sp>
      <p:sp>
        <p:nvSpPr>
          <p:cNvPr id="3" name="Content Placeholder 2"/>
          <p:cNvSpPr>
            <a:spLocks noGrp="1"/>
          </p:cNvSpPr>
          <p:nvPr>
            <p:ph idx="1"/>
          </p:nvPr>
        </p:nvSpPr>
        <p:spPr/>
        <p:txBody>
          <a:bodyPr>
            <a:normAutofit fontScale="85000" lnSpcReduction="20000"/>
          </a:bodyPr>
          <a:lstStyle/>
          <a:p>
            <a:r>
              <a:rPr lang="en-US"/>
              <a:t>Weather is caused by the interactions of air masses that are not in equilibrium – different pressures, temperatures, and moisture content. </a:t>
            </a:r>
          </a:p>
          <a:p>
            <a:endParaRPr lang="en-US"/>
          </a:p>
          <a:p>
            <a:r>
              <a:rPr lang="en-US"/>
              <a:t>Air masses are vast expanses of air that have similar densities, temperatures and moisture and arise from different geographical regions; they move as part of the prevailing winds. </a:t>
            </a:r>
          </a:p>
          <a:p>
            <a:endParaRPr lang="en-US"/>
          </a:p>
          <a:p>
            <a:r>
              <a:rPr lang="en-US"/>
              <a:t>When two dissimilar air masses meet, their boundary is a ‘front’, which is what gives rise to much of the interesting weather. </a:t>
            </a:r>
            <a:endParaRPr lang="en-US" dirty="0"/>
          </a:p>
        </p:txBody>
      </p:sp>
      <p:sp>
        <p:nvSpPr>
          <p:cNvPr id="5" name="Footer Placeholder 4"/>
          <p:cNvSpPr>
            <a:spLocks noGrp="1"/>
          </p:cNvSpPr>
          <p:nvPr>
            <p:ph type="ftr" sz="quarter" idx="11"/>
          </p:nvPr>
        </p:nvSpPr>
        <p:spPr/>
        <p:txBody>
          <a:bodyPr/>
          <a:lstStyle/>
          <a:p>
            <a:r>
              <a:rPr lang="en-US" dirty="0"/>
              <a:t>Bluewater Weather             MIT IAP 2017 </a:t>
            </a:r>
          </a:p>
        </p:txBody>
      </p:sp>
    </p:spTree>
    <p:extLst>
      <p:ext uri="{BB962C8B-B14F-4D97-AF65-F5344CB8AC3E}">
        <p14:creationId xmlns:p14="http://schemas.microsoft.com/office/powerpoint/2010/main" val="6105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The Causes of Weather</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pic>
        <p:nvPicPr>
          <p:cNvPr id="4" name="Picture 3" descr="Screen Shot 2016-01-25 at 08.26.25.png"/>
          <p:cNvPicPr>
            <a:picLocks noChangeAspect="1"/>
          </p:cNvPicPr>
          <p:nvPr/>
        </p:nvPicPr>
        <p:blipFill rotWithShape="1">
          <a:blip r:embed="rId2">
            <a:extLst>
              <a:ext uri="{28A0092B-C50C-407E-A947-70E740481C1C}">
                <a14:useLocalDpi xmlns:a14="http://schemas.microsoft.com/office/drawing/2010/main" val="0"/>
              </a:ext>
            </a:extLst>
          </a:blip>
          <a:srcRect t="1791" b="18011"/>
          <a:stretch/>
        </p:blipFill>
        <p:spPr>
          <a:xfrm>
            <a:off x="1447800" y="685800"/>
            <a:ext cx="7559655" cy="6172200"/>
          </a:xfrm>
          <a:prstGeom prst="rect">
            <a:avLst/>
          </a:prstGeom>
        </p:spPr>
      </p:pic>
      <p:sp>
        <p:nvSpPr>
          <p:cNvPr id="6" name="TextBox 5"/>
          <p:cNvSpPr txBox="1"/>
          <p:nvPr/>
        </p:nvSpPr>
        <p:spPr>
          <a:xfrm>
            <a:off x="457200" y="1219200"/>
            <a:ext cx="2084350" cy="400110"/>
          </a:xfrm>
          <a:prstGeom prst="rect">
            <a:avLst/>
          </a:prstGeom>
          <a:noFill/>
        </p:spPr>
        <p:txBody>
          <a:bodyPr wrap="none" rtlCol="0">
            <a:spAutoFit/>
          </a:bodyPr>
          <a:lstStyle/>
          <a:p>
            <a:r>
              <a:rPr lang="en-US" sz="2000" b="1" dirty="0"/>
              <a:t>Global Circulation</a:t>
            </a:r>
          </a:p>
        </p:txBody>
      </p:sp>
    </p:spTree>
    <p:extLst>
      <p:ext uri="{BB962C8B-B14F-4D97-AF65-F5344CB8AC3E}">
        <p14:creationId xmlns:p14="http://schemas.microsoft.com/office/powerpoint/2010/main" val="2666474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The Causes of Weather</a:t>
            </a:r>
          </a:p>
        </p:txBody>
      </p:sp>
      <p:pic>
        <p:nvPicPr>
          <p:cNvPr id="4" name="Content Placeholder 3" descr="Screen Shot 2016-01-25 at 07.54.57.png"/>
          <p:cNvPicPr>
            <a:picLocks noGrp="1" noChangeAspect="1"/>
          </p:cNvPicPr>
          <p:nvPr>
            <p:ph idx="1"/>
          </p:nvPr>
        </p:nvPicPr>
        <p:blipFill>
          <a:blip r:embed="rId2">
            <a:extLst>
              <a:ext uri="{28A0092B-C50C-407E-A947-70E740481C1C}">
                <a14:useLocalDpi xmlns:a14="http://schemas.microsoft.com/office/drawing/2010/main" val="0"/>
              </a:ext>
            </a:extLst>
          </a:blip>
          <a:srcRect t="3350" b="3350"/>
          <a:stretch>
            <a:fillRect/>
          </a:stretch>
        </p:blipFill>
        <p:spPr>
          <a:xfrm>
            <a:off x="381000" y="838200"/>
            <a:ext cx="8229600" cy="4525963"/>
          </a:xfrm>
        </p:spPr>
      </p:pic>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 </a:t>
            </a:r>
          </a:p>
        </p:txBody>
      </p:sp>
      <p:sp>
        <p:nvSpPr>
          <p:cNvPr id="6" name="TextBox 5"/>
          <p:cNvSpPr txBox="1"/>
          <p:nvPr/>
        </p:nvSpPr>
        <p:spPr>
          <a:xfrm>
            <a:off x="533400" y="1600200"/>
            <a:ext cx="2326278" cy="400110"/>
          </a:xfrm>
          <a:prstGeom prst="rect">
            <a:avLst/>
          </a:prstGeom>
          <a:noFill/>
        </p:spPr>
        <p:txBody>
          <a:bodyPr wrap="none" rtlCol="0">
            <a:spAutoFit/>
          </a:bodyPr>
          <a:lstStyle/>
          <a:p>
            <a:r>
              <a:rPr lang="en-US" sz="2000" b="1" dirty="0"/>
              <a:t>Origin of Air Masses</a:t>
            </a:r>
          </a:p>
        </p:txBody>
      </p:sp>
    </p:spTree>
    <p:extLst>
      <p:ext uri="{BB962C8B-B14F-4D97-AF65-F5344CB8AC3E}">
        <p14:creationId xmlns:p14="http://schemas.microsoft.com/office/powerpoint/2010/main" val="186066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The Causes of Weather</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6" name="TextBox 5"/>
          <p:cNvSpPr txBox="1"/>
          <p:nvPr/>
        </p:nvSpPr>
        <p:spPr>
          <a:xfrm>
            <a:off x="304800" y="304800"/>
            <a:ext cx="2819400" cy="1569660"/>
          </a:xfrm>
          <a:prstGeom prst="rect">
            <a:avLst/>
          </a:prstGeom>
          <a:noFill/>
        </p:spPr>
        <p:txBody>
          <a:bodyPr wrap="square" rtlCol="0">
            <a:spAutoFit/>
          </a:bodyPr>
          <a:lstStyle/>
          <a:p>
            <a:r>
              <a:rPr lang="en-US" sz="2400" b="1" dirty="0"/>
              <a:t>Fronts and Weather Systems Organize Around Highs (H) and Lows (L)</a:t>
            </a:r>
          </a:p>
        </p:txBody>
      </p:sp>
      <p:pic>
        <p:nvPicPr>
          <p:cNvPr id="7" name="Picture 6" descr="Screen Shot 2016-01-25 at 13.26.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0"/>
            <a:ext cx="6019800" cy="6858000"/>
          </a:xfrm>
          <a:prstGeom prst="rect">
            <a:avLst/>
          </a:prstGeom>
        </p:spPr>
      </p:pic>
    </p:spTree>
    <p:extLst>
      <p:ext uri="{BB962C8B-B14F-4D97-AF65-F5344CB8AC3E}">
        <p14:creationId xmlns:p14="http://schemas.microsoft.com/office/powerpoint/2010/main" val="4121168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1931</TotalTime>
  <Words>1365</Words>
  <Application>Microsoft Office PowerPoint</Application>
  <PresentationFormat>On-screen Show (4:3)</PresentationFormat>
  <Paragraphs>209</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Wingdings</vt:lpstr>
      <vt:lpstr>Office Theme</vt:lpstr>
      <vt:lpstr>PowerPoint Presentation</vt:lpstr>
      <vt:lpstr>A Practical Overview Of Weather</vt:lpstr>
      <vt:lpstr>PowerPoint Presentation</vt:lpstr>
      <vt:lpstr>Agenda</vt:lpstr>
      <vt:lpstr>The Causes of Weather</vt:lpstr>
      <vt:lpstr>The Causes of Weather</vt:lpstr>
      <vt:lpstr>The Causes of Weather</vt:lpstr>
      <vt:lpstr>The Causes of Weather</vt:lpstr>
      <vt:lpstr>The Causes of Weather</vt:lpstr>
      <vt:lpstr>Fronts and Weather Systems</vt:lpstr>
      <vt:lpstr>Fronts and Weather Systems</vt:lpstr>
      <vt:lpstr>PowerPoint Presentation</vt:lpstr>
      <vt:lpstr>PowerPoint Presentation</vt:lpstr>
      <vt:lpstr>Winds, Waves and Warnings</vt:lpstr>
      <vt:lpstr>PowerPoint Presentation</vt:lpstr>
      <vt:lpstr>PowerPoint Presentation</vt:lpstr>
      <vt:lpstr>Winds, Waves and Warnings</vt:lpstr>
      <vt:lpstr>Winds, Waves and Warnings</vt:lpstr>
      <vt:lpstr>Practical forecasting </vt:lpstr>
      <vt:lpstr>Reading the Weather</vt:lpstr>
      <vt:lpstr>Clouds</vt:lpstr>
      <vt:lpstr>Fronts and Weather Systems</vt:lpstr>
      <vt:lpstr>PowerPoint Presentation</vt:lpstr>
      <vt:lpstr>Stratus </vt:lpstr>
      <vt:lpstr>Low-hanging stratus wisps </vt:lpstr>
      <vt:lpstr>Classic Altocumulus</vt:lpstr>
      <vt:lpstr>Jet Stream Cirrus</vt:lpstr>
      <vt:lpstr>Cumulus of Fair Weather </vt:lpstr>
      <vt:lpstr>Cumulus Congestus</vt:lpstr>
      <vt:lpstr>Reading the Weather</vt:lpstr>
      <vt:lpstr>Falling barometer = a Low is coming</vt:lpstr>
      <vt:lpstr>The Effects of Land Morning to Afternoon</vt:lpstr>
      <vt:lpstr>The Effects of Land Evening to Night</vt:lpstr>
      <vt:lpstr>Forecasting products</vt:lpstr>
      <vt:lpstr>Predicting the Weather</vt:lpstr>
      <vt:lpstr>Day sailing - off your mooring and back</vt:lpstr>
      <vt:lpstr>NWS Marine Forecast</vt:lpstr>
      <vt:lpstr>Read the local paper</vt:lpstr>
      <vt:lpstr>Coastal sailing for a few days?</vt:lpstr>
      <vt:lpstr>Sources of Weather Forecasts</vt:lpstr>
      <vt:lpstr>NOAA Weather Fax Surface Charts</vt:lpstr>
      <vt:lpstr>NOAA Weather Fax – Wind/Wave</vt:lpstr>
      <vt:lpstr>SailFlow http://www.sailflow.com/</vt:lpstr>
      <vt:lpstr>Fair Winds and Following Seas!</vt:lpstr>
    </vt:vector>
  </TitlesOfParts>
  <Company>Forrester Research,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Brown</dc:creator>
  <cp:lastModifiedBy>Brown, Eric</cp:lastModifiedBy>
  <cp:revision>74</cp:revision>
  <dcterms:created xsi:type="dcterms:W3CDTF">2016-01-20T01:28:40Z</dcterms:created>
  <dcterms:modified xsi:type="dcterms:W3CDTF">2017-01-31T03:25:19Z</dcterms:modified>
</cp:coreProperties>
</file>