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56" r:id="rId2"/>
    <p:sldId id="260" r:id="rId3"/>
    <p:sldId id="268" r:id="rId4"/>
    <p:sldId id="257" r:id="rId5"/>
    <p:sldId id="270" r:id="rId6"/>
    <p:sldId id="271" r:id="rId7"/>
    <p:sldId id="269" r:id="rId8"/>
    <p:sldId id="272" r:id="rId9"/>
    <p:sldId id="273" r:id="rId10"/>
    <p:sldId id="274" r:id="rId11"/>
    <p:sldId id="275" r:id="rId12"/>
    <p:sldId id="276" r:id="rId13"/>
    <p:sldId id="279" r:id="rId14"/>
    <p:sldId id="278" r:id="rId15"/>
    <p:sldId id="277" r:id="rId16"/>
    <p:sldId id="281" r:id="rId17"/>
    <p:sldId id="280"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410"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7AF251-888F-3544-9E56-FED9168A2D44}" type="datetimeFigureOut">
              <a:rPr lang="en-US" smtClean="0"/>
              <a:t>1/25/2016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B68C9E5-2AAE-0D4C-95AE-A7F0BBE31EC7}" type="slidenum">
              <a:rPr lang="en-US" smtClean="0"/>
              <a:t>‹#›</a:t>
            </a:fld>
            <a:endParaRPr lang="en-US"/>
          </a:p>
        </p:txBody>
      </p:sp>
    </p:spTree>
    <p:extLst>
      <p:ext uri="{BB962C8B-B14F-4D97-AF65-F5344CB8AC3E}">
        <p14:creationId xmlns:p14="http://schemas.microsoft.com/office/powerpoint/2010/main" val="24574566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DA2E0D-89A6-D842-B38E-31F68219A777}" type="datetimeFigureOut">
              <a:rPr lang="en-US" smtClean="0"/>
              <a:t>1/25/2016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6D73BA-3B80-754D-88CC-FDC8436BF01D}" type="slidenum">
              <a:rPr lang="en-US" smtClean="0"/>
              <a:t>‹#›</a:t>
            </a:fld>
            <a:endParaRPr lang="en-US"/>
          </a:p>
        </p:txBody>
      </p:sp>
    </p:spTree>
    <p:extLst>
      <p:ext uri="{BB962C8B-B14F-4D97-AF65-F5344CB8AC3E}">
        <p14:creationId xmlns:p14="http://schemas.microsoft.com/office/powerpoint/2010/main" val="364555512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CBF291-41E6-8641-BFCE-679643BFAEC3}" type="datetime1">
              <a:rPr lang="en-US" smtClean="0"/>
              <a:t>1/25/2016</a:t>
            </a:fld>
            <a:endParaRPr lang="en-US"/>
          </a:p>
        </p:txBody>
      </p:sp>
      <p:sp>
        <p:nvSpPr>
          <p:cNvPr id="5" name="Footer Placeholder 4"/>
          <p:cNvSpPr>
            <a:spLocks noGrp="1"/>
          </p:cNvSpPr>
          <p:nvPr>
            <p:ph type="ftr" sz="quarter" idx="11"/>
          </p:nvPr>
        </p:nvSpPr>
        <p:spPr/>
        <p:txBody>
          <a:bodyPr/>
          <a:lstStyle/>
          <a:p>
            <a:r>
              <a:rPr lang="en-US" smtClean="0"/>
              <a:t>Bluewater Weather             MIT IAP 2016 </a:t>
            </a:r>
            <a:endParaRPr lang="en-US"/>
          </a:p>
        </p:txBody>
      </p:sp>
      <p:sp>
        <p:nvSpPr>
          <p:cNvPr id="6" name="Slide Number Placeholder 5"/>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2134878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403FCB-2186-0148-B27E-6A9DF4C1549B}" type="datetime1">
              <a:rPr lang="en-US" smtClean="0"/>
              <a:t>1/25/2016</a:t>
            </a:fld>
            <a:endParaRPr lang="en-US"/>
          </a:p>
        </p:txBody>
      </p:sp>
      <p:sp>
        <p:nvSpPr>
          <p:cNvPr id="5" name="Footer Placeholder 4"/>
          <p:cNvSpPr>
            <a:spLocks noGrp="1"/>
          </p:cNvSpPr>
          <p:nvPr>
            <p:ph type="ftr" sz="quarter" idx="11"/>
          </p:nvPr>
        </p:nvSpPr>
        <p:spPr/>
        <p:txBody>
          <a:bodyPr/>
          <a:lstStyle/>
          <a:p>
            <a:r>
              <a:rPr lang="en-US" smtClean="0"/>
              <a:t>Bluewater Weather             MIT IAP 2016 </a:t>
            </a:r>
            <a:endParaRPr lang="en-US"/>
          </a:p>
        </p:txBody>
      </p:sp>
      <p:sp>
        <p:nvSpPr>
          <p:cNvPr id="6" name="Slide Number Placeholder 5"/>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791770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B73A67-8046-4A4D-B43B-BCFF60A16877}" type="datetime1">
              <a:rPr lang="en-US" smtClean="0"/>
              <a:t>1/25/2016</a:t>
            </a:fld>
            <a:endParaRPr lang="en-US"/>
          </a:p>
        </p:txBody>
      </p:sp>
      <p:sp>
        <p:nvSpPr>
          <p:cNvPr id="5" name="Footer Placeholder 4"/>
          <p:cNvSpPr>
            <a:spLocks noGrp="1"/>
          </p:cNvSpPr>
          <p:nvPr>
            <p:ph type="ftr" sz="quarter" idx="11"/>
          </p:nvPr>
        </p:nvSpPr>
        <p:spPr/>
        <p:txBody>
          <a:bodyPr/>
          <a:lstStyle/>
          <a:p>
            <a:r>
              <a:rPr lang="en-US" smtClean="0"/>
              <a:t>Bluewater Weather             MIT IAP 2016 </a:t>
            </a:r>
            <a:endParaRPr lang="en-US"/>
          </a:p>
        </p:txBody>
      </p:sp>
      <p:sp>
        <p:nvSpPr>
          <p:cNvPr id="6" name="Slide Number Placeholder 5"/>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2810718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4211B9-65E0-D146-8D15-31E89B4DF847}" type="datetime1">
              <a:rPr lang="en-US" smtClean="0"/>
              <a:t>1/25/2016</a:t>
            </a:fld>
            <a:endParaRPr lang="en-US"/>
          </a:p>
        </p:txBody>
      </p:sp>
      <p:sp>
        <p:nvSpPr>
          <p:cNvPr id="5" name="Footer Placeholder 4"/>
          <p:cNvSpPr>
            <a:spLocks noGrp="1"/>
          </p:cNvSpPr>
          <p:nvPr>
            <p:ph type="ftr" sz="quarter" idx="11"/>
          </p:nvPr>
        </p:nvSpPr>
        <p:spPr/>
        <p:txBody>
          <a:bodyPr/>
          <a:lstStyle/>
          <a:p>
            <a:r>
              <a:rPr lang="en-US" smtClean="0"/>
              <a:t>Bluewater Weather             MIT IAP 2016 </a:t>
            </a:r>
            <a:endParaRPr lang="en-US"/>
          </a:p>
        </p:txBody>
      </p:sp>
      <p:sp>
        <p:nvSpPr>
          <p:cNvPr id="6" name="Slide Number Placeholder 5"/>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3229039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E85436-7058-FE4D-9AB1-2586A4C30B03}" type="datetime1">
              <a:rPr lang="en-US" smtClean="0"/>
              <a:t>1/25/2016</a:t>
            </a:fld>
            <a:endParaRPr lang="en-US"/>
          </a:p>
        </p:txBody>
      </p:sp>
      <p:sp>
        <p:nvSpPr>
          <p:cNvPr id="5" name="Footer Placeholder 4"/>
          <p:cNvSpPr>
            <a:spLocks noGrp="1"/>
          </p:cNvSpPr>
          <p:nvPr>
            <p:ph type="ftr" sz="quarter" idx="11"/>
          </p:nvPr>
        </p:nvSpPr>
        <p:spPr/>
        <p:txBody>
          <a:bodyPr/>
          <a:lstStyle/>
          <a:p>
            <a:r>
              <a:rPr lang="en-US" smtClean="0"/>
              <a:t>Bluewater Weather             MIT IAP 2016 </a:t>
            </a:r>
            <a:endParaRPr lang="en-US"/>
          </a:p>
        </p:txBody>
      </p:sp>
      <p:sp>
        <p:nvSpPr>
          <p:cNvPr id="6" name="Slide Number Placeholder 5"/>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1553273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8B3C43-F682-944E-9D03-9882BE973225}" type="datetime1">
              <a:rPr lang="en-US" smtClean="0"/>
              <a:t>1/25/2016</a:t>
            </a:fld>
            <a:endParaRPr lang="en-US"/>
          </a:p>
        </p:txBody>
      </p:sp>
      <p:sp>
        <p:nvSpPr>
          <p:cNvPr id="6" name="Footer Placeholder 5"/>
          <p:cNvSpPr>
            <a:spLocks noGrp="1"/>
          </p:cNvSpPr>
          <p:nvPr>
            <p:ph type="ftr" sz="quarter" idx="11"/>
          </p:nvPr>
        </p:nvSpPr>
        <p:spPr/>
        <p:txBody>
          <a:bodyPr/>
          <a:lstStyle/>
          <a:p>
            <a:r>
              <a:rPr lang="en-US" smtClean="0"/>
              <a:t>Bluewater Weather             MIT IAP 2016 </a:t>
            </a:r>
            <a:endParaRPr lang="en-US"/>
          </a:p>
        </p:txBody>
      </p:sp>
      <p:sp>
        <p:nvSpPr>
          <p:cNvPr id="7" name="Slide Number Placeholder 6"/>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448440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6F9922-1288-AC4E-B595-EEDA47E0ECC6}" type="datetime1">
              <a:rPr lang="en-US" smtClean="0"/>
              <a:t>1/25/2016</a:t>
            </a:fld>
            <a:endParaRPr lang="en-US"/>
          </a:p>
        </p:txBody>
      </p:sp>
      <p:sp>
        <p:nvSpPr>
          <p:cNvPr id="8" name="Footer Placeholder 7"/>
          <p:cNvSpPr>
            <a:spLocks noGrp="1"/>
          </p:cNvSpPr>
          <p:nvPr>
            <p:ph type="ftr" sz="quarter" idx="11"/>
          </p:nvPr>
        </p:nvSpPr>
        <p:spPr/>
        <p:txBody>
          <a:bodyPr/>
          <a:lstStyle/>
          <a:p>
            <a:r>
              <a:rPr lang="en-US" smtClean="0"/>
              <a:t>Bluewater Weather             MIT IAP 2016 </a:t>
            </a:r>
            <a:endParaRPr lang="en-US"/>
          </a:p>
        </p:txBody>
      </p:sp>
      <p:sp>
        <p:nvSpPr>
          <p:cNvPr id="9" name="Slide Number Placeholder 8"/>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285851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F2FCF0-BB12-864A-AE4A-9BC333D10AB5}" type="datetime1">
              <a:rPr lang="en-US" smtClean="0"/>
              <a:t>1/25/2016</a:t>
            </a:fld>
            <a:endParaRPr lang="en-US"/>
          </a:p>
        </p:txBody>
      </p:sp>
      <p:sp>
        <p:nvSpPr>
          <p:cNvPr id="4" name="Footer Placeholder 3"/>
          <p:cNvSpPr>
            <a:spLocks noGrp="1"/>
          </p:cNvSpPr>
          <p:nvPr>
            <p:ph type="ftr" sz="quarter" idx="11"/>
          </p:nvPr>
        </p:nvSpPr>
        <p:spPr/>
        <p:txBody>
          <a:bodyPr/>
          <a:lstStyle/>
          <a:p>
            <a:r>
              <a:rPr lang="en-US" smtClean="0"/>
              <a:t>Bluewater Weather             MIT IAP 2016 </a:t>
            </a:r>
            <a:endParaRPr lang="en-US"/>
          </a:p>
        </p:txBody>
      </p:sp>
      <p:sp>
        <p:nvSpPr>
          <p:cNvPr id="5" name="Slide Number Placeholder 4"/>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3697147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D2ADFB-ECC8-B74C-89A5-B3725AB1A230}" type="datetime1">
              <a:rPr lang="en-US" smtClean="0"/>
              <a:t>1/25/2016</a:t>
            </a:fld>
            <a:endParaRPr lang="en-US"/>
          </a:p>
        </p:txBody>
      </p:sp>
      <p:sp>
        <p:nvSpPr>
          <p:cNvPr id="3" name="Footer Placeholder 2"/>
          <p:cNvSpPr>
            <a:spLocks noGrp="1"/>
          </p:cNvSpPr>
          <p:nvPr>
            <p:ph type="ftr" sz="quarter" idx="11"/>
          </p:nvPr>
        </p:nvSpPr>
        <p:spPr/>
        <p:txBody>
          <a:bodyPr/>
          <a:lstStyle/>
          <a:p>
            <a:r>
              <a:rPr lang="en-US" smtClean="0"/>
              <a:t>Bluewater Weather             MIT IAP 2016 </a:t>
            </a:r>
            <a:endParaRPr lang="en-US"/>
          </a:p>
        </p:txBody>
      </p:sp>
      <p:sp>
        <p:nvSpPr>
          <p:cNvPr id="4" name="Slide Number Placeholder 3"/>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1640651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E09C79-FDA7-1142-8BD4-5E28C536FE9E}" type="datetime1">
              <a:rPr lang="en-US" smtClean="0"/>
              <a:t>1/25/2016</a:t>
            </a:fld>
            <a:endParaRPr lang="en-US"/>
          </a:p>
        </p:txBody>
      </p:sp>
      <p:sp>
        <p:nvSpPr>
          <p:cNvPr id="6" name="Footer Placeholder 5"/>
          <p:cNvSpPr>
            <a:spLocks noGrp="1"/>
          </p:cNvSpPr>
          <p:nvPr>
            <p:ph type="ftr" sz="quarter" idx="11"/>
          </p:nvPr>
        </p:nvSpPr>
        <p:spPr/>
        <p:txBody>
          <a:bodyPr/>
          <a:lstStyle/>
          <a:p>
            <a:r>
              <a:rPr lang="en-US" smtClean="0"/>
              <a:t>Bluewater Weather             MIT IAP 2016 </a:t>
            </a:r>
            <a:endParaRPr lang="en-US"/>
          </a:p>
        </p:txBody>
      </p:sp>
      <p:sp>
        <p:nvSpPr>
          <p:cNvPr id="7" name="Slide Number Placeholder 6"/>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1474943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439C2A-916D-B448-A898-3BBF5A81A11A}" type="datetime1">
              <a:rPr lang="en-US" smtClean="0"/>
              <a:t>1/25/2016</a:t>
            </a:fld>
            <a:endParaRPr lang="en-US"/>
          </a:p>
        </p:txBody>
      </p:sp>
      <p:sp>
        <p:nvSpPr>
          <p:cNvPr id="6" name="Footer Placeholder 5"/>
          <p:cNvSpPr>
            <a:spLocks noGrp="1"/>
          </p:cNvSpPr>
          <p:nvPr>
            <p:ph type="ftr" sz="quarter" idx="11"/>
          </p:nvPr>
        </p:nvSpPr>
        <p:spPr/>
        <p:txBody>
          <a:bodyPr/>
          <a:lstStyle/>
          <a:p>
            <a:r>
              <a:rPr lang="en-US" smtClean="0"/>
              <a:t>Bluewater Weather             MIT IAP 2016 </a:t>
            </a:r>
            <a:endParaRPr lang="en-US"/>
          </a:p>
        </p:txBody>
      </p:sp>
      <p:sp>
        <p:nvSpPr>
          <p:cNvPr id="7" name="Slide Number Placeholder 6"/>
          <p:cNvSpPr>
            <a:spLocks noGrp="1"/>
          </p:cNvSpPr>
          <p:nvPr>
            <p:ph type="sldNum" sz="quarter" idx="12"/>
          </p:nvPr>
        </p:nvSpPr>
        <p:spPr/>
        <p:txBody>
          <a:bodyPr/>
          <a:lstStyle/>
          <a:p>
            <a:fld id="{CF98B250-2414-4D83-8939-B931F85ECF26}" type="slidenum">
              <a:rPr lang="en-US" smtClean="0"/>
              <a:t>‹#›</a:t>
            </a:fld>
            <a:endParaRPr lang="en-US"/>
          </a:p>
        </p:txBody>
      </p:sp>
    </p:spTree>
    <p:extLst>
      <p:ext uri="{BB962C8B-B14F-4D97-AF65-F5344CB8AC3E}">
        <p14:creationId xmlns:p14="http://schemas.microsoft.com/office/powerpoint/2010/main" val="1389539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A348F-3CA1-0A4E-8B30-3ED1621C292F}" type="datetime1">
              <a:rPr lang="en-US" smtClean="0"/>
              <a:t>1/25/2016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Bluewater Weather             MIT IAP 2016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98B250-2414-4D83-8939-B931F85ECF26}" type="slidenum">
              <a:rPr lang="en-US" smtClean="0"/>
              <a:t>‹#›</a:t>
            </a:fld>
            <a:endParaRPr lang="en-US"/>
          </a:p>
        </p:txBody>
      </p:sp>
    </p:spTree>
    <p:extLst>
      <p:ext uri="{BB962C8B-B14F-4D97-AF65-F5344CB8AC3E}">
        <p14:creationId xmlns:p14="http://schemas.microsoft.com/office/powerpoint/2010/main" val="3020886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mobile.weather.gov/" TargetMode="External"/><Relationship Id="rId2" Type="http://schemas.openxmlformats.org/officeDocument/2006/relationships/hyperlink" Target="http://www.weather.gov/marine"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019800" y="1371600"/>
            <a:ext cx="2933691" cy="1015663"/>
          </a:xfrm>
          <a:prstGeom prst="rect">
            <a:avLst/>
          </a:prstGeom>
          <a:noFill/>
        </p:spPr>
        <p:txBody>
          <a:bodyPr wrap="none" rtlCol="0">
            <a:spAutoFit/>
          </a:bodyPr>
          <a:lstStyle/>
          <a:p>
            <a:r>
              <a:rPr lang="en-US" sz="6000" dirty="0" smtClean="0">
                <a:solidFill>
                  <a:schemeClr val="bg1"/>
                </a:solidFill>
              </a:rPr>
              <a:t>Weather</a:t>
            </a:r>
            <a:endParaRPr lang="en-US" sz="6000" dirty="0">
              <a:solidFill>
                <a:schemeClr val="bg1"/>
              </a:solidFill>
            </a:endParaRPr>
          </a:p>
        </p:txBody>
      </p:sp>
      <p:sp>
        <p:nvSpPr>
          <p:cNvPr id="6" name="TextBox 5"/>
          <p:cNvSpPr txBox="1"/>
          <p:nvPr/>
        </p:nvSpPr>
        <p:spPr>
          <a:xfrm>
            <a:off x="6477000" y="4495800"/>
            <a:ext cx="2416046" cy="1200329"/>
          </a:xfrm>
          <a:prstGeom prst="rect">
            <a:avLst/>
          </a:prstGeom>
          <a:noFill/>
        </p:spPr>
        <p:txBody>
          <a:bodyPr wrap="none" rtlCol="0">
            <a:spAutoFit/>
          </a:bodyPr>
          <a:lstStyle/>
          <a:p>
            <a:r>
              <a:rPr lang="en-US" dirty="0" smtClean="0">
                <a:solidFill>
                  <a:srgbClr val="FFFFFF"/>
                </a:solidFill>
              </a:rPr>
              <a:t>Eric Brown</a:t>
            </a:r>
          </a:p>
          <a:p>
            <a:r>
              <a:rPr lang="en-US" dirty="0" smtClean="0">
                <a:solidFill>
                  <a:srgbClr val="FFFFFF"/>
                </a:solidFill>
              </a:rPr>
              <a:t>Scott Dynes</a:t>
            </a:r>
          </a:p>
          <a:p>
            <a:endParaRPr lang="en-US" dirty="0">
              <a:solidFill>
                <a:srgbClr val="FFFFFF"/>
              </a:solidFill>
            </a:endParaRPr>
          </a:p>
          <a:p>
            <a:r>
              <a:rPr lang="en-US" dirty="0" smtClean="0">
                <a:solidFill>
                  <a:srgbClr val="FFFFFF"/>
                </a:solidFill>
              </a:rPr>
              <a:t>MIT </a:t>
            </a:r>
            <a:r>
              <a:rPr lang="en-US" dirty="0" err="1" smtClean="0">
                <a:solidFill>
                  <a:srgbClr val="FFFFFF"/>
                </a:solidFill>
              </a:rPr>
              <a:t>Bluewater</a:t>
            </a:r>
            <a:r>
              <a:rPr lang="en-US" dirty="0" smtClean="0">
                <a:solidFill>
                  <a:srgbClr val="FFFFFF"/>
                </a:solidFill>
              </a:rPr>
              <a:t> Skippers</a:t>
            </a:r>
            <a:endParaRPr lang="en-US" dirty="0">
              <a:solidFill>
                <a:srgbClr val="FFFFFF"/>
              </a:solidFill>
            </a:endParaRPr>
          </a:p>
        </p:txBody>
      </p:sp>
      <p:sp>
        <p:nvSpPr>
          <p:cNvPr id="2" name="Footer Placeholder 1"/>
          <p:cNvSpPr>
            <a:spLocks noGrp="1"/>
          </p:cNvSpPr>
          <p:nvPr>
            <p:ph type="ftr" sz="quarter" idx="11"/>
          </p:nvPr>
        </p:nvSpPr>
        <p:spPr/>
        <p:txBody>
          <a:bodyPr/>
          <a:lstStyle/>
          <a:p>
            <a:r>
              <a:rPr lang="en-US" smtClean="0"/>
              <a:t>Bluewater Weather             MIT IAP 2016 </a:t>
            </a:r>
            <a:endParaRPr lang="en-US"/>
          </a:p>
        </p:txBody>
      </p:sp>
    </p:spTree>
    <p:extLst>
      <p:ext uri="{BB962C8B-B14F-4D97-AF65-F5344CB8AC3E}">
        <p14:creationId xmlns:p14="http://schemas.microsoft.com/office/powerpoint/2010/main" val="2705583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a:t>Fronts and </a:t>
            </a:r>
            <a:r>
              <a:rPr lang="en-US" sz="2400" b="1" dirty="0" smtClean="0"/>
              <a:t>Weather Systems</a:t>
            </a:r>
            <a:endParaRPr lang="en-US" sz="2400" b="1" dirty="0"/>
          </a:p>
        </p:txBody>
      </p:sp>
      <p:sp>
        <p:nvSpPr>
          <p:cNvPr id="5" name="Footer Placeholder 4"/>
          <p:cNvSpPr>
            <a:spLocks noGrp="1"/>
          </p:cNvSpPr>
          <p:nvPr>
            <p:ph type="ftr" sz="quarter" idx="11"/>
          </p:nvPr>
        </p:nvSpPr>
        <p:spPr/>
        <p:txBody>
          <a:bodyPr/>
          <a:lstStyle/>
          <a:p>
            <a:r>
              <a:rPr lang="en-US" smtClean="0"/>
              <a:t>Bluewater Weather             MIT IAP 2016 </a:t>
            </a:r>
            <a:endParaRPr lang="en-US"/>
          </a:p>
        </p:txBody>
      </p:sp>
      <p:sp>
        <p:nvSpPr>
          <p:cNvPr id="6" name="TextBox 5"/>
          <p:cNvSpPr txBox="1"/>
          <p:nvPr/>
        </p:nvSpPr>
        <p:spPr>
          <a:xfrm>
            <a:off x="228600" y="838200"/>
            <a:ext cx="8534400" cy="2246769"/>
          </a:xfrm>
          <a:prstGeom prst="rect">
            <a:avLst/>
          </a:prstGeom>
          <a:noFill/>
        </p:spPr>
        <p:txBody>
          <a:bodyPr wrap="square" rtlCol="0">
            <a:spAutoFit/>
          </a:bodyPr>
          <a:lstStyle/>
          <a:p>
            <a:r>
              <a:rPr lang="en-US" sz="2000" dirty="0" smtClean="0"/>
              <a:t>In </a:t>
            </a:r>
            <a:r>
              <a:rPr lang="en-US" sz="2000" b="1" dirty="0" smtClean="0"/>
              <a:t>a Warm Front </a:t>
            </a:r>
            <a:r>
              <a:rPr lang="en-US" sz="2000" dirty="0" smtClean="0"/>
              <a:t>warm air </a:t>
            </a:r>
            <a:r>
              <a:rPr lang="en-US" sz="2000" dirty="0"/>
              <a:t>slides over cold air </a:t>
            </a:r>
          </a:p>
          <a:p>
            <a:r>
              <a:rPr lang="en-US" sz="2000" dirty="0">
                <a:latin typeface="Wingdings"/>
              </a:rPr>
              <a:t> </a:t>
            </a:r>
            <a:r>
              <a:rPr lang="en-US" sz="2000" dirty="0"/>
              <a:t>Moves slowly 10-15kts </a:t>
            </a:r>
          </a:p>
          <a:p>
            <a:r>
              <a:rPr lang="en-US" sz="2000" dirty="0">
                <a:latin typeface="Wingdings"/>
              </a:rPr>
              <a:t> </a:t>
            </a:r>
            <a:r>
              <a:rPr lang="en-US" sz="2000" dirty="0"/>
              <a:t>Weather deteriorates gradually </a:t>
            </a:r>
          </a:p>
          <a:p>
            <a:r>
              <a:rPr lang="en-US" sz="2000" dirty="0">
                <a:latin typeface="Wingdings"/>
              </a:rPr>
              <a:t> </a:t>
            </a:r>
            <a:r>
              <a:rPr lang="en-US" sz="2000" dirty="0"/>
              <a:t>Approaching clouds seen from 1000+ miles </a:t>
            </a:r>
          </a:p>
          <a:p>
            <a:r>
              <a:rPr lang="en-US" sz="2000" dirty="0">
                <a:latin typeface="Wingdings"/>
              </a:rPr>
              <a:t> </a:t>
            </a:r>
            <a:r>
              <a:rPr lang="en-US" sz="2000" dirty="0"/>
              <a:t>Symbol marking the front is a line with red half circles (warm air is behind the line) </a:t>
            </a:r>
          </a:p>
          <a:p>
            <a:endParaRPr lang="en-US" sz="2000" dirty="0">
              <a:effectLst/>
            </a:endParaRPr>
          </a:p>
        </p:txBody>
      </p:sp>
      <p:pic>
        <p:nvPicPr>
          <p:cNvPr id="4" name="Picture 3" descr="Screen Shot 2016-01-25 at 13.44.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971800"/>
            <a:ext cx="8509000" cy="3592689"/>
          </a:xfrm>
          <a:prstGeom prst="rect">
            <a:avLst/>
          </a:prstGeom>
        </p:spPr>
      </p:pic>
    </p:spTree>
    <p:extLst>
      <p:ext uri="{BB962C8B-B14F-4D97-AF65-F5344CB8AC3E}">
        <p14:creationId xmlns:p14="http://schemas.microsoft.com/office/powerpoint/2010/main" val="15450976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a:t>Fronts and Weather Systems</a:t>
            </a:r>
            <a:endParaRPr lang="en-US" sz="2400" b="1" dirty="0" smtClean="0"/>
          </a:p>
        </p:txBody>
      </p:sp>
      <p:sp>
        <p:nvSpPr>
          <p:cNvPr id="5" name="Footer Placeholder 4"/>
          <p:cNvSpPr>
            <a:spLocks noGrp="1"/>
          </p:cNvSpPr>
          <p:nvPr>
            <p:ph type="ftr" sz="quarter" idx="11"/>
          </p:nvPr>
        </p:nvSpPr>
        <p:spPr/>
        <p:txBody>
          <a:bodyPr/>
          <a:lstStyle/>
          <a:p>
            <a:r>
              <a:rPr lang="en-US" smtClean="0"/>
              <a:t>Bluewater Weather             MIT IAP 2016 </a:t>
            </a:r>
            <a:endParaRPr lang="en-US"/>
          </a:p>
        </p:txBody>
      </p:sp>
      <p:sp>
        <p:nvSpPr>
          <p:cNvPr id="6" name="TextBox 5"/>
          <p:cNvSpPr txBox="1"/>
          <p:nvPr/>
        </p:nvSpPr>
        <p:spPr>
          <a:xfrm>
            <a:off x="228600" y="838200"/>
            <a:ext cx="8534400" cy="2923878"/>
          </a:xfrm>
          <a:prstGeom prst="rect">
            <a:avLst/>
          </a:prstGeom>
          <a:noFill/>
        </p:spPr>
        <p:txBody>
          <a:bodyPr wrap="square" rtlCol="0">
            <a:spAutoFit/>
          </a:bodyPr>
          <a:lstStyle/>
          <a:p>
            <a:r>
              <a:rPr lang="en-US" sz="2000" b="1" dirty="0" smtClean="0"/>
              <a:t>Cloud Types</a:t>
            </a:r>
          </a:p>
          <a:p>
            <a:endParaRPr lang="en-US" sz="2000" b="1" dirty="0"/>
          </a:p>
          <a:p>
            <a:r>
              <a:rPr lang="en-US" sz="2000" dirty="0" smtClean="0"/>
              <a:t>The</a:t>
            </a:r>
            <a:r>
              <a:rPr lang="en-US" sz="2000" dirty="0" smtClean="0">
                <a:effectLst/>
              </a:rPr>
              <a:t> basic categorization: shape</a:t>
            </a:r>
          </a:p>
          <a:p>
            <a:endParaRPr lang="en-US" sz="2000" dirty="0" smtClean="0">
              <a:effectLst/>
            </a:endParaRPr>
          </a:p>
          <a:p>
            <a:pPr marL="342900" indent="-342900">
              <a:buFont typeface="Arial"/>
              <a:buChar char="•"/>
            </a:pPr>
            <a:r>
              <a:rPr lang="en-US" sz="2000" dirty="0" smtClean="0"/>
              <a:t>Cumulus clouds are puffy</a:t>
            </a:r>
          </a:p>
          <a:p>
            <a:pPr marL="342900" indent="-342900">
              <a:buFont typeface="Arial"/>
              <a:buChar char="•"/>
            </a:pPr>
            <a:endParaRPr lang="en-US" sz="800" dirty="0" smtClean="0"/>
          </a:p>
          <a:p>
            <a:pPr marL="342900" indent="-342900">
              <a:buFont typeface="Arial"/>
              <a:buChar char="•"/>
            </a:pPr>
            <a:r>
              <a:rPr lang="en-US" sz="2000" dirty="0" smtClean="0">
                <a:effectLst/>
              </a:rPr>
              <a:t>Stratus clouds are flat layers</a:t>
            </a:r>
          </a:p>
          <a:p>
            <a:pPr marL="342900" indent="-342900">
              <a:buFont typeface="Arial"/>
              <a:buChar char="•"/>
            </a:pPr>
            <a:endParaRPr lang="en-US" sz="800" dirty="0" smtClean="0">
              <a:effectLst/>
            </a:endParaRPr>
          </a:p>
          <a:p>
            <a:pPr marL="342900" indent="-342900">
              <a:buFont typeface="Arial"/>
              <a:buChar char="•"/>
            </a:pPr>
            <a:r>
              <a:rPr lang="en-US" sz="2000" dirty="0" smtClean="0"/>
              <a:t>Cirrus – detached or semi-detached filaments</a:t>
            </a:r>
            <a:endParaRPr lang="en-US" sz="2000" dirty="0"/>
          </a:p>
          <a:p>
            <a:endParaRPr lang="en-US" sz="800" dirty="0"/>
          </a:p>
          <a:p>
            <a:r>
              <a:rPr lang="en-US" sz="2000" dirty="0" smtClean="0">
                <a:effectLst/>
              </a:rPr>
              <a:t>‘Nimbus’ clouds are associated with precipitation. </a:t>
            </a:r>
          </a:p>
        </p:txBody>
      </p:sp>
      <p:pic>
        <p:nvPicPr>
          <p:cNvPr id="3" name="Picture 2" descr="Screen Shot 2016-01-25 at 13.58.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762000"/>
            <a:ext cx="3505200" cy="2364400"/>
          </a:xfrm>
          <a:prstGeom prst="rect">
            <a:avLst/>
          </a:prstGeom>
        </p:spPr>
      </p:pic>
      <p:pic>
        <p:nvPicPr>
          <p:cNvPr id="7" name="Picture 6" descr="Screen Shot 2016-01-25 at 14.01.2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3810000"/>
            <a:ext cx="3352800" cy="2465016"/>
          </a:xfrm>
          <a:prstGeom prst="rect">
            <a:avLst/>
          </a:prstGeom>
        </p:spPr>
      </p:pic>
      <p:pic>
        <p:nvPicPr>
          <p:cNvPr id="8" name="Picture 7" descr="Screen Shot 2016-01-25 at 14.01.5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3810000"/>
            <a:ext cx="3733800" cy="2574022"/>
          </a:xfrm>
          <a:prstGeom prst="rect">
            <a:avLst/>
          </a:prstGeom>
        </p:spPr>
      </p:pic>
    </p:spTree>
    <p:extLst>
      <p:ext uri="{BB962C8B-B14F-4D97-AF65-F5344CB8AC3E}">
        <p14:creationId xmlns:p14="http://schemas.microsoft.com/office/powerpoint/2010/main" val="19237847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Bluewater Weather             MIT IAP 2016 </a:t>
            </a:r>
            <a:endParaRPr lang="en-US"/>
          </a:p>
        </p:txBody>
      </p:sp>
      <p:sp>
        <p:nvSpPr>
          <p:cNvPr id="4" name="TextBox 3"/>
          <p:cNvSpPr txBox="1"/>
          <p:nvPr/>
        </p:nvSpPr>
        <p:spPr>
          <a:xfrm>
            <a:off x="228600" y="1143000"/>
            <a:ext cx="2819400" cy="3139321"/>
          </a:xfrm>
          <a:prstGeom prst="rect">
            <a:avLst/>
          </a:prstGeom>
          <a:noFill/>
        </p:spPr>
        <p:txBody>
          <a:bodyPr wrap="square" rtlCol="0">
            <a:spAutoFit/>
          </a:bodyPr>
          <a:lstStyle/>
          <a:p>
            <a:r>
              <a:rPr lang="en-US" dirty="0" smtClean="0"/>
              <a:t>Wind comes from differences in pressure, and at the surface flows almost along the pressure isobars (due to the </a:t>
            </a:r>
            <a:r>
              <a:rPr lang="en-US" dirty="0" err="1" smtClean="0"/>
              <a:t>Coriolis</a:t>
            </a:r>
            <a:r>
              <a:rPr lang="en-US" dirty="0" smtClean="0"/>
              <a:t> force).</a:t>
            </a:r>
          </a:p>
          <a:p>
            <a:endParaRPr lang="en-US" dirty="0"/>
          </a:p>
          <a:p>
            <a:r>
              <a:rPr lang="en-US" dirty="0" smtClean="0"/>
              <a:t>Direction and speed is represented on charts via a </a:t>
            </a:r>
            <a:r>
              <a:rPr lang="en-US" b="1" dirty="0" smtClean="0"/>
              <a:t>wind barb</a:t>
            </a:r>
            <a:r>
              <a:rPr lang="en-US" dirty="0" smtClean="0"/>
              <a:t>; the barb ‘points’ in the direction the wind is going.</a:t>
            </a:r>
            <a:endParaRPr lang="en-US" b="1" dirty="0"/>
          </a:p>
        </p:txBody>
      </p:sp>
      <p:sp>
        <p:nvSpPr>
          <p:cNvPr id="14" name="TextBox 13"/>
          <p:cNvSpPr txBox="1"/>
          <p:nvPr/>
        </p:nvSpPr>
        <p:spPr>
          <a:xfrm>
            <a:off x="2743200" y="381000"/>
            <a:ext cx="3708918" cy="461665"/>
          </a:xfrm>
          <a:prstGeom prst="rect">
            <a:avLst/>
          </a:prstGeom>
          <a:noFill/>
        </p:spPr>
        <p:txBody>
          <a:bodyPr wrap="none" rtlCol="0">
            <a:spAutoFit/>
          </a:bodyPr>
          <a:lstStyle/>
          <a:p>
            <a:r>
              <a:rPr lang="en-US" sz="2400" b="1" dirty="0" smtClean="0"/>
              <a:t>Wind, Waves and Warnings</a:t>
            </a:r>
            <a:endParaRPr lang="en-US" sz="2400" b="1" dirty="0"/>
          </a:p>
        </p:txBody>
      </p:sp>
      <p:pic>
        <p:nvPicPr>
          <p:cNvPr id="15" name="Picture 14" descr="Screen Shot 2016-01-25 at 14.31.0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1447800"/>
            <a:ext cx="5778500" cy="5233612"/>
          </a:xfrm>
          <a:prstGeom prst="rect">
            <a:avLst/>
          </a:prstGeom>
        </p:spPr>
      </p:pic>
      <p:pic>
        <p:nvPicPr>
          <p:cNvPr id="16" name="Picture 15" descr="Screen Shot 2016-01-25 at 14.32.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495800"/>
            <a:ext cx="1371600" cy="1587137"/>
          </a:xfrm>
          <a:prstGeom prst="rect">
            <a:avLst/>
          </a:prstGeom>
        </p:spPr>
      </p:pic>
      <p:pic>
        <p:nvPicPr>
          <p:cNvPr id="17" name="Picture 16" descr="Screen Shot 2016-01-25 at 14.33.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43400"/>
            <a:ext cx="1447800" cy="1174439"/>
          </a:xfrm>
          <a:prstGeom prst="rect">
            <a:avLst/>
          </a:prstGeom>
        </p:spPr>
      </p:pic>
    </p:spTree>
    <p:extLst>
      <p:ext uri="{BB962C8B-B14F-4D97-AF65-F5344CB8AC3E}">
        <p14:creationId xmlns:p14="http://schemas.microsoft.com/office/powerpoint/2010/main" val="11963244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6-01-25 at 14.16.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9144000" cy="6699283"/>
          </a:xfrm>
          <a:prstGeom prst="rect">
            <a:avLst/>
          </a:prstGeom>
        </p:spPr>
      </p:pic>
      <p:sp>
        <p:nvSpPr>
          <p:cNvPr id="5" name="Footer Placeholder 4"/>
          <p:cNvSpPr>
            <a:spLocks noGrp="1"/>
          </p:cNvSpPr>
          <p:nvPr>
            <p:ph type="ftr" sz="quarter" idx="11"/>
          </p:nvPr>
        </p:nvSpPr>
        <p:spPr/>
        <p:txBody>
          <a:bodyPr/>
          <a:lstStyle/>
          <a:p>
            <a:r>
              <a:rPr lang="en-US" smtClean="0"/>
              <a:t>Bluewater Weather             MIT IAP 2016 </a:t>
            </a:r>
            <a:endParaRPr lang="en-US"/>
          </a:p>
        </p:txBody>
      </p:sp>
      <p:sp>
        <p:nvSpPr>
          <p:cNvPr id="4" name="TextBox 3"/>
          <p:cNvSpPr txBox="1"/>
          <p:nvPr/>
        </p:nvSpPr>
        <p:spPr>
          <a:xfrm>
            <a:off x="381000" y="2133600"/>
            <a:ext cx="1371600" cy="1200329"/>
          </a:xfrm>
          <a:prstGeom prst="rect">
            <a:avLst/>
          </a:prstGeom>
          <a:noFill/>
        </p:spPr>
        <p:txBody>
          <a:bodyPr wrap="square" rtlCol="0">
            <a:spAutoFit/>
          </a:bodyPr>
          <a:lstStyle/>
          <a:p>
            <a:r>
              <a:rPr lang="en-US" dirty="0" smtClean="0"/>
              <a:t>Wind comes from differences in pressure</a:t>
            </a:r>
            <a:endParaRPr lang="en-US" dirty="0"/>
          </a:p>
        </p:txBody>
      </p:sp>
    </p:spTree>
    <p:extLst>
      <p:ext uri="{BB962C8B-B14F-4D97-AF65-F5344CB8AC3E}">
        <p14:creationId xmlns:p14="http://schemas.microsoft.com/office/powerpoint/2010/main" val="35777318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smtClean="0"/>
              <a:t>Winds, Waves and Warnings</a:t>
            </a:r>
          </a:p>
        </p:txBody>
      </p:sp>
      <p:sp>
        <p:nvSpPr>
          <p:cNvPr id="5" name="Footer Placeholder 4"/>
          <p:cNvSpPr>
            <a:spLocks noGrp="1"/>
          </p:cNvSpPr>
          <p:nvPr>
            <p:ph type="ftr" sz="quarter" idx="11"/>
          </p:nvPr>
        </p:nvSpPr>
        <p:spPr/>
        <p:txBody>
          <a:bodyPr/>
          <a:lstStyle/>
          <a:p>
            <a:r>
              <a:rPr lang="en-US" smtClean="0"/>
              <a:t>Bluewater Weather             MIT IAP 2016 </a:t>
            </a:r>
            <a:endParaRPr lang="en-US"/>
          </a:p>
        </p:txBody>
      </p:sp>
      <p:pic>
        <p:nvPicPr>
          <p:cNvPr id="3" name="Picture 2" descr="Screen Shot 2016-01-25 at 14.21.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42900"/>
            <a:ext cx="8128000" cy="6172200"/>
          </a:xfrm>
          <a:prstGeom prst="rect">
            <a:avLst/>
          </a:prstGeom>
        </p:spPr>
      </p:pic>
    </p:spTree>
    <p:extLst>
      <p:ext uri="{BB962C8B-B14F-4D97-AF65-F5344CB8AC3E}">
        <p14:creationId xmlns:p14="http://schemas.microsoft.com/office/powerpoint/2010/main" val="1467311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smtClean="0"/>
              <a:t>Winds, Waves and Warnings</a:t>
            </a:r>
          </a:p>
        </p:txBody>
      </p:sp>
      <p:sp>
        <p:nvSpPr>
          <p:cNvPr id="5" name="Footer Placeholder 4"/>
          <p:cNvSpPr>
            <a:spLocks noGrp="1"/>
          </p:cNvSpPr>
          <p:nvPr>
            <p:ph type="ftr" sz="quarter" idx="11"/>
          </p:nvPr>
        </p:nvSpPr>
        <p:spPr/>
        <p:txBody>
          <a:bodyPr/>
          <a:lstStyle/>
          <a:p>
            <a:r>
              <a:rPr lang="en-US" smtClean="0"/>
              <a:t>Bluewater Weather             MIT IAP 2016 </a:t>
            </a:r>
            <a:endParaRPr lang="en-US"/>
          </a:p>
        </p:txBody>
      </p:sp>
      <p:sp>
        <p:nvSpPr>
          <p:cNvPr id="4" name="TextBox 3"/>
          <p:cNvSpPr txBox="1"/>
          <p:nvPr/>
        </p:nvSpPr>
        <p:spPr>
          <a:xfrm>
            <a:off x="304800" y="762000"/>
            <a:ext cx="4869054" cy="369332"/>
          </a:xfrm>
          <a:prstGeom prst="rect">
            <a:avLst/>
          </a:prstGeom>
          <a:noFill/>
        </p:spPr>
        <p:txBody>
          <a:bodyPr wrap="none" rtlCol="0">
            <a:spAutoFit/>
          </a:bodyPr>
          <a:lstStyle/>
          <a:p>
            <a:r>
              <a:rPr lang="en-US" dirty="0" smtClean="0"/>
              <a:t>Beaufort scale – 1-12; ~ 5 </a:t>
            </a:r>
            <a:r>
              <a:rPr lang="en-US" dirty="0" err="1" smtClean="0"/>
              <a:t>kts</a:t>
            </a:r>
            <a:r>
              <a:rPr lang="en-US" dirty="0" smtClean="0"/>
              <a:t> of wind </a:t>
            </a:r>
            <a:r>
              <a:rPr lang="en-US" smtClean="0"/>
              <a:t>per number.</a:t>
            </a:r>
            <a:endParaRPr lang="en-US" dirty="0"/>
          </a:p>
        </p:txBody>
      </p:sp>
      <p:pic>
        <p:nvPicPr>
          <p:cNvPr id="9" name="Picture 8" descr="Screen Shot 2016-01-25 at 14.07.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143000"/>
            <a:ext cx="3771900" cy="2654300"/>
          </a:xfrm>
          <a:prstGeom prst="rect">
            <a:avLst/>
          </a:prstGeom>
        </p:spPr>
      </p:pic>
      <p:pic>
        <p:nvPicPr>
          <p:cNvPr id="10" name="Picture 9" descr="Screen Shot 2016-01-25 at 14.09.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143000"/>
            <a:ext cx="3746500" cy="2705100"/>
          </a:xfrm>
          <a:prstGeom prst="rect">
            <a:avLst/>
          </a:prstGeom>
        </p:spPr>
      </p:pic>
      <p:pic>
        <p:nvPicPr>
          <p:cNvPr id="11" name="Picture 10" descr="Screen Shot 2016-01-25 at 14.09.3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4038600"/>
            <a:ext cx="3733800" cy="2692400"/>
          </a:xfrm>
          <a:prstGeom prst="rect">
            <a:avLst/>
          </a:prstGeom>
        </p:spPr>
      </p:pic>
    </p:spTree>
    <p:extLst>
      <p:ext uri="{BB962C8B-B14F-4D97-AF65-F5344CB8AC3E}">
        <p14:creationId xmlns:p14="http://schemas.microsoft.com/office/powerpoint/2010/main" val="10763882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smtClean="0"/>
              <a:t>Winds, Waves and Warnings</a:t>
            </a:r>
          </a:p>
        </p:txBody>
      </p:sp>
      <p:sp>
        <p:nvSpPr>
          <p:cNvPr id="5" name="Footer Placeholder 4"/>
          <p:cNvSpPr>
            <a:spLocks noGrp="1"/>
          </p:cNvSpPr>
          <p:nvPr>
            <p:ph type="ftr" sz="quarter" idx="11"/>
          </p:nvPr>
        </p:nvSpPr>
        <p:spPr/>
        <p:txBody>
          <a:bodyPr/>
          <a:lstStyle/>
          <a:p>
            <a:r>
              <a:rPr lang="en-US" smtClean="0"/>
              <a:t>Bluewater Weather             MIT IAP 2016 </a:t>
            </a:r>
            <a:endParaRPr lang="en-US"/>
          </a:p>
        </p:txBody>
      </p:sp>
      <p:sp>
        <p:nvSpPr>
          <p:cNvPr id="4" name="TextBox 3"/>
          <p:cNvSpPr txBox="1"/>
          <p:nvPr/>
        </p:nvSpPr>
        <p:spPr>
          <a:xfrm>
            <a:off x="304800" y="914400"/>
            <a:ext cx="5504857" cy="369332"/>
          </a:xfrm>
          <a:prstGeom prst="rect">
            <a:avLst/>
          </a:prstGeom>
          <a:noFill/>
        </p:spPr>
        <p:txBody>
          <a:bodyPr wrap="none" rtlCol="0">
            <a:spAutoFit/>
          </a:bodyPr>
          <a:lstStyle/>
          <a:p>
            <a:r>
              <a:rPr lang="en-US" dirty="0" smtClean="0"/>
              <a:t>The greater the wind and the fetch, the higher the wave:</a:t>
            </a:r>
            <a:endParaRPr lang="en-US" dirty="0"/>
          </a:p>
        </p:txBody>
      </p:sp>
      <p:pic>
        <p:nvPicPr>
          <p:cNvPr id="3" name="Picture 2" descr="Screen Shot 2016-01-25 at 14.52.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524000"/>
            <a:ext cx="6858000" cy="5029200"/>
          </a:xfrm>
          <a:prstGeom prst="rect">
            <a:avLst/>
          </a:prstGeom>
        </p:spPr>
      </p:pic>
    </p:spTree>
    <p:extLst>
      <p:ext uri="{BB962C8B-B14F-4D97-AF65-F5344CB8AC3E}">
        <p14:creationId xmlns:p14="http://schemas.microsoft.com/office/powerpoint/2010/main" val="17403974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smtClean="0"/>
              <a:t>Winds, Waves and Warnings</a:t>
            </a:r>
          </a:p>
        </p:txBody>
      </p:sp>
      <p:sp>
        <p:nvSpPr>
          <p:cNvPr id="5" name="Footer Placeholder 4"/>
          <p:cNvSpPr>
            <a:spLocks noGrp="1"/>
          </p:cNvSpPr>
          <p:nvPr>
            <p:ph type="ftr" sz="quarter" idx="11"/>
          </p:nvPr>
        </p:nvSpPr>
        <p:spPr/>
        <p:txBody>
          <a:bodyPr/>
          <a:lstStyle/>
          <a:p>
            <a:r>
              <a:rPr lang="en-US" smtClean="0"/>
              <a:t>Bluewater Weather             MIT IAP 2016 </a:t>
            </a:r>
            <a:endParaRPr lang="en-US"/>
          </a:p>
        </p:txBody>
      </p:sp>
      <p:sp>
        <p:nvSpPr>
          <p:cNvPr id="3" name="TextBox 2"/>
          <p:cNvSpPr txBox="1"/>
          <p:nvPr/>
        </p:nvSpPr>
        <p:spPr>
          <a:xfrm>
            <a:off x="762000" y="990600"/>
            <a:ext cx="1197764" cy="400110"/>
          </a:xfrm>
          <a:prstGeom prst="rect">
            <a:avLst/>
          </a:prstGeom>
          <a:noFill/>
        </p:spPr>
        <p:txBody>
          <a:bodyPr wrap="none" rtlCol="0">
            <a:spAutoFit/>
          </a:bodyPr>
          <a:lstStyle/>
          <a:p>
            <a:r>
              <a:rPr lang="en-US" sz="2000" b="1" dirty="0" smtClean="0"/>
              <a:t>Warnings</a:t>
            </a:r>
            <a:endParaRPr lang="en-US" sz="2000" b="1" dirty="0"/>
          </a:p>
        </p:txBody>
      </p:sp>
      <p:sp>
        <p:nvSpPr>
          <p:cNvPr id="7" name="TextBox 6"/>
          <p:cNvSpPr txBox="1"/>
          <p:nvPr/>
        </p:nvSpPr>
        <p:spPr>
          <a:xfrm>
            <a:off x="381000" y="1752600"/>
            <a:ext cx="5105400" cy="1015663"/>
          </a:xfrm>
          <a:prstGeom prst="rect">
            <a:avLst/>
          </a:prstGeom>
          <a:noFill/>
        </p:spPr>
        <p:txBody>
          <a:bodyPr wrap="square" rtlCol="0">
            <a:spAutoFit/>
          </a:bodyPr>
          <a:lstStyle/>
          <a:p>
            <a:pPr marL="285750" indent="-285750">
              <a:buFont typeface="Arial"/>
              <a:buChar char="•"/>
            </a:pPr>
            <a:r>
              <a:rPr lang="en-US" sz="2000" dirty="0" smtClean="0"/>
              <a:t>Small craft advisory: forecast winds of 25 </a:t>
            </a:r>
            <a:r>
              <a:rPr lang="en-US" sz="2000" dirty="0" err="1" smtClean="0"/>
              <a:t>kts</a:t>
            </a:r>
            <a:r>
              <a:rPr lang="en-US" sz="2000" dirty="0" smtClean="0"/>
              <a:t> to 33 </a:t>
            </a:r>
            <a:r>
              <a:rPr lang="en-US" sz="2000" dirty="0" err="1" smtClean="0"/>
              <a:t>kts</a:t>
            </a:r>
            <a:r>
              <a:rPr lang="en-US" sz="2000" dirty="0" smtClean="0"/>
              <a:t> (no guidance on what a ‘small craft’ is)</a:t>
            </a:r>
            <a:endParaRPr lang="en-US" sz="2000" dirty="0"/>
          </a:p>
        </p:txBody>
      </p:sp>
      <p:sp>
        <p:nvSpPr>
          <p:cNvPr id="12" name="TextBox 11"/>
          <p:cNvSpPr txBox="1"/>
          <p:nvPr/>
        </p:nvSpPr>
        <p:spPr>
          <a:xfrm>
            <a:off x="381000" y="3429000"/>
            <a:ext cx="5105400" cy="707886"/>
          </a:xfrm>
          <a:prstGeom prst="rect">
            <a:avLst/>
          </a:prstGeom>
          <a:noFill/>
        </p:spPr>
        <p:txBody>
          <a:bodyPr wrap="square" rtlCol="0">
            <a:spAutoFit/>
          </a:bodyPr>
          <a:lstStyle/>
          <a:p>
            <a:pPr marL="285750" indent="-285750">
              <a:buFont typeface="Arial"/>
              <a:buChar char="•"/>
            </a:pPr>
            <a:r>
              <a:rPr lang="en-US" sz="2000" dirty="0" smtClean="0"/>
              <a:t>Gale warning: </a:t>
            </a:r>
            <a:r>
              <a:rPr lang="en-US" sz="2000" dirty="0"/>
              <a:t>forecast winds of </a:t>
            </a:r>
            <a:r>
              <a:rPr lang="en-US" sz="2000" dirty="0" smtClean="0"/>
              <a:t>34 </a:t>
            </a:r>
            <a:r>
              <a:rPr lang="en-US" sz="2000" dirty="0" err="1"/>
              <a:t>kts</a:t>
            </a:r>
            <a:r>
              <a:rPr lang="en-US" sz="2000" dirty="0"/>
              <a:t> </a:t>
            </a:r>
            <a:r>
              <a:rPr lang="en-US" sz="2000" dirty="0" smtClean="0"/>
              <a:t>to 47 </a:t>
            </a:r>
            <a:r>
              <a:rPr lang="en-US" sz="2000" dirty="0" err="1" smtClean="0"/>
              <a:t>kts</a:t>
            </a:r>
            <a:endParaRPr lang="en-US" sz="2000" dirty="0"/>
          </a:p>
        </p:txBody>
      </p:sp>
      <p:sp>
        <p:nvSpPr>
          <p:cNvPr id="14" name="TextBox 13"/>
          <p:cNvSpPr txBox="1"/>
          <p:nvPr/>
        </p:nvSpPr>
        <p:spPr>
          <a:xfrm>
            <a:off x="381000" y="5105400"/>
            <a:ext cx="5105400" cy="707886"/>
          </a:xfrm>
          <a:prstGeom prst="rect">
            <a:avLst/>
          </a:prstGeom>
          <a:noFill/>
        </p:spPr>
        <p:txBody>
          <a:bodyPr wrap="square" rtlCol="0">
            <a:spAutoFit/>
          </a:bodyPr>
          <a:lstStyle/>
          <a:p>
            <a:pPr marL="285750" indent="-285750">
              <a:buFont typeface="Arial"/>
              <a:buChar char="•"/>
            </a:pPr>
            <a:r>
              <a:rPr lang="en-US" sz="2000" dirty="0" smtClean="0"/>
              <a:t>Storm warning: </a:t>
            </a:r>
            <a:r>
              <a:rPr lang="en-US" sz="2000" dirty="0"/>
              <a:t>forecast winds of </a:t>
            </a:r>
            <a:r>
              <a:rPr lang="en-US" sz="2000" dirty="0" smtClean="0"/>
              <a:t>48 </a:t>
            </a:r>
            <a:r>
              <a:rPr lang="en-US" sz="2000" dirty="0" err="1"/>
              <a:t>kts</a:t>
            </a:r>
            <a:r>
              <a:rPr lang="en-US" sz="2000" dirty="0"/>
              <a:t> </a:t>
            </a:r>
            <a:r>
              <a:rPr lang="en-US" sz="2000" dirty="0" smtClean="0"/>
              <a:t>to 63 </a:t>
            </a:r>
            <a:r>
              <a:rPr lang="en-US" sz="2000" dirty="0" err="1" smtClean="0"/>
              <a:t>kts</a:t>
            </a:r>
            <a:endParaRPr lang="en-US" sz="2000" dirty="0"/>
          </a:p>
        </p:txBody>
      </p:sp>
      <p:pic>
        <p:nvPicPr>
          <p:cNvPr id="15" name="Picture 14" descr="Screen Shot 2016-01-25 at 14.46.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676400"/>
            <a:ext cx="1083733" cy="1066800"/>
          </a:xfrm>
          <a:prstGeom prst="rect">
            <a:avLst/>
          </a:prstGeom>
        </p:spPr>
      </p:pic>
      <p:pic>
        <p:nvPicPr>
          <p:cNvPr id="16" name="Picture 15" descr="Screen Shot 2016-01-25 at 14.47.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3200400"/>
            <a:ext cx="989070" cy="1282700"/>
          </a:xfrm>
          <a:prstGeom prst="rect">
            <a:avLst/>
          </a:prstGeom>
        </p:spPr>
      </p:pic>
      <p:pic>
        <p:nvPicPr>
          <p:cNvPr id="17" name="Picture 16" descr="Screen Shot 2016-01-25 at 14.45.5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5029200"/>
            <a:ext cx="1044575" cy="1089993"/>
          </a:xfrm>
          <a:prstGeom prst="rect">
            <a:avLst/>
          </a:prstGeom>
        </p:spPr>
      </p:pic>
    </p:spTree>
    <p:extLst>
      <p:ext uri="{BB962C8B-B14F-4D97-AF65-F5344CB8AC3E}">
        <p14:creationId xmlns:p14="http://schemas.microsoft.com/office/powerpoint/2010/main" val="330869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Practical forecasting</a:t>
            </a:r>
            <a:br>
              <a:rPr lang="en-US" dirty="0" smtClean="0"/>
            </a:br>
            <a:endParaRPr lang="en-US" dirty="0"/>
          </a:p>
        </p:txBody>
      </p:sp>
      <p:sp>
        <p:nvSpPr>
          <p:cNvPr id="5" name="Text Placeholder 4"/>
          <p:cNvSpPr>
            <a:spLocks noGrp="1"/>
          </p:cNvSpPr>
          <p:nvPr>
            <p:ph type="body" idx="1"/>
          </p:nvPr>
        </p:nvSpPr>
        <p:spPr/>
        <p:txBody>
          <a:bodyPr/>
          <a:lstStyle/>
          <a:p>
            <a:r>
              <a:rPr lang="en-US" dirty="0" smtClean="0"/>
              <a:t>What can you tell from looking at the skies and barometer?</a:t>
            </a:r>
            <a:endParaRPr lang="en-US" dirty="0"/>
          </a:p>
        </p:txBody>
      </p:sp>
      <p:sp>
        <p:nvSpPr>
          <p:cNvPr id="2" name="Footer Placeholder 1"/>
          <p:cNvSpPr>
            <a:spLocks noGrp="1"/>
          </p:cNvSpPr>
          <p:nvPr>
            <p:ph type="ftr" sz="quarter" idx="11"/>
          </p:nvPr>
        </p:nvSpPr>
        <p:spPr/>
        <p:txBody>
          <a:bodyPr/>
          <a:lstStyle/>
          <a:p>
            <a:r>
              <a:rPr lang="en-US" smtClean="0"/>
              <a:t>Weather                                   MIT IAP 2016 </a:t>
            </a:r>
            <a:endParaRPr lang="en-US"/>
          </a:p>
        </p:txBody>
      </p:sp>
    </p:spTree>
    <p:extLst>
      <p:ext uri="{BB962C8B-B14F-4D97-AF65-F5344CB8AC3E}">
        <p14:creationId xmlns:p14="http://schemas.microsoft.com/office/powerpoint/2010/main" val="14522962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Reading the Weather</a:t>
            </a:r>
            <a:endParaRPr lang="en-US" dirty="0"/>
          </a:p>
        </p:txBody>
      </p:sp>
      <p:sp>
        <p:nvSpPr>
          <p:cNvPr id="5" name="Content Placeholder 4"/>
          <p:cNvSpPr>
            <a:spLocks noGrp="1"/>
          </p:cNvSpPr>
          <p:nvPr>
            <p:ph idx="1"/>
          </p:nvPr>
        </p:nvSpPr>
        <p:spPr/>
        <p:txBody>
          <a:bodyPr/>
          <a:lstStyle/>
          <a:p>
            <a:r>
              <a:rPr lang="en-US" dirty="0" smtClean="0"/>
              <a:t>Building cumulus clouds signal wind and storm</a:t>
            </a:r>
          </a:p>
          <a:p>
            <a:endParaRPr lang="en-US" dirty="0"/>
          </a:p>
        </p:txBody>
      </p:sp>
      <p:sp>
        <p:nvSpPr>
          <p:cNvPr id="3" name="Footer Placeholder 2"/>
          <p:cNvSpPr>
            <a:spLocks noGrp="1"/>
          </p:cNvSpPr>
          <p:nvPr>
            <p:ph type="ftr" sz="quarter" idx="11"/>
          </p:nvPr>
        </p:nvSpPr>
        <p:spPr/>
        <p:txBody>
          <a:bodyPr/>
          <a:lstStyle/>
          <a:p>
            <a:r>
              <a:rPr lang="en-US" smtClean="0"/>
              <a:t>Weather                                   MIT IAP 2016 </a:t>
            </a:r>
            <a:endParaRPr lang="en-US"/>
          </a:p>
        </p:txBody>
      </p:sp>
    </p:spTree>
    <p:extLst>
      <p:ext uri="{BB962C8B-B14F-4D97-AF65-F5344CB8AC3E}">
        <p14:creationId xmlns:p14="http://schemas.microsoft.com/office/powerpoint/2010/main" val="1815641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600" dirty="0" smtClean="0"/>
              <a:t>Aim of this session</a:t>
            </a:r>
            <a:endParaRPr lang="en-US" sz="3600" dirty="0"/>
          </a:p>
        </p:txBody>
      </p:sp>
      <p:sp>
        <p:nvSpPr>
          <p:cNvPr id="3" name="Content Placeholder 2"/>
          <p:cNvSpPr>
            <a:spLocks noGrp="1"/>
          </p:cNvSpPr>
          <p:nvPr>
            <p:ph idx="1"/>
          </p:nvPr>
        </p:nvSpPr>
        <p:spPr>
          <a:xfrm>
            <a:off x="762000" y="1219200"/>
            <a:ext cx="7315200" cy="4267200"/>
          </a:xfrm>
        </p:spPr>
        <p:txBody>
          <a:bodyPr>
            <a:noAutofit/>
          </a:bodyPr>
          <a:lstStyle/>
          <a:p>
            <a:pPr marL="0" indent="0">
              <a:buNone/>
            </a:pPr>
            <a:r>
              <a:rPr lang="en-US" sz="2400" dirty="0" smtClean="0"/>
              <a:t>Over the next two hours we hope to give you an overview of weather from a primarily practical standpoint. After this session you should:</a:t>
            </a:r>
          </a:p>
          <a:p>
            <a:pPr marL="0" indent="0">
              <a:buNone/>
            </a:pPr>
            <a:endParaRPr lang="en-US" sz="800" dirty="0" smtClean="0"/>
          </a:p>
          <a:p>
            <a:r>
              <a:rPr lang="en-US" sz="2000" dirty="0" smtClean="0"/>
              <a:t>Understand what the near-term weather will be from looking at the clouds</a:t>
            </a:r>
          </a:p>
          <a:p>
            <a:endParaRPr lang="en-US" sz="800" dirty="0" smtClean="0"/>
          </a:p>
          <a:p>
            <a:r>
              <a:rPr lang="en-US" sz="2000" dirty="0" smtClean="0"/>
              <a:t>Know where to look for detailed weather forecasts, both on land and on the boat</a:t>
            </a:r>
          </a:p>
          <a:p>
            <a:endParaRPr lang="en-US" sz="800" dirty="0"/>
          </a:p>
          <a:p>
            <a:r>
              <a:rPr lang="en-US" sz="2000" dirty="0" smtClean="0"/>
              <a:t>Know the range of applications that will integrate weather predictions for use on a boat</a:t>
            </a:r>
          </a:p>
          <a:p>
            <a:endParaRPr lang="en-US" sz="900" dirty="0" smtClean="0"/>
          </a:p>
          <a:p>
            <a:pPr marL="0" indent="0">
              <a:buNone/>
            </a:pPr>
            <a:r>
              <a:rPr lang="en-US" sz="2400" dirty="0" smtClean="0"/>
              <a:t>Of necessity we will not go into any topic in detail; there are plenty of sites on the web for further exploration.</a:t>
            </a:r>
            <a:endParaRPr lang="en-US" sz="2400" dirty="0"/>
          </a:p>
        </p:txBody>
      </p:sp>
      <p:sp>
        <p:nvSpPr>
          <p:cNvPr id="5" name="Footer Placeholder 4"/>
          <p:cNvSpPr>
            <a:spLocks noGrp="1"/>
          </p:cNvSpPr>
          <p:nvPr>
            <p:ph type="ftr" sz="quarter" idx="11"/>
          </p:nvPr>
        </p:nvSpPr>
        <p:spPr/>
        <p:txBody>
          <a:bodyPr/>
          <a:lstStyle/>
          <a:p>
            <a:r>
              <a:rPr lang="en-US" smtClean="0"/>
              <a:t>Bluewater Weather             MIT IAP 2016 </a:t>
            </a:r>
            <a:endParaRPr lang="en-US"/>
          </a:p>
        </p:txBody>
      </p:sp>
    </p:spTree>
    <p:extLst>
      <p:ext uri="{BB962C8B-B14F-4D97-AF65-F5344CB8AC3E}">
        <p14:creationId xmlns:p14="http://schemas.microsoft.com/office/powerpoint/2010/main" val="15873330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Clouds</a:t>
            </a:r>
            <a:endParaRPr lang="en-US" dirty="0"/>
          </a:p>
        </p:txBody>
      </p:sp>
      <p:sp>
        <p:nvSpPr>
          <p:cNvPr id="3" name="Content Placeholder 2"/>
          <p:cNvSpPr>
            <a:spLocks noGrp="1"/>
          </p:cNvSpPr>
          <p:nvPr>
            <p:ph idx="1"/>
          </p:nvPr>
        </p:nvSpPr>
        <p:spPr/>
        <p:txBody>
          <a:bodyPr/>
          <a:lstStyle/>
          <a:p>
            <a:r>
              <a:rPr lang="en-US" dirty="0" smtClean="0"/>
              <a:t>Stratus: Layered clouds, stable air</a:t>
            </a:r>
          </a:p>
          <a:p>
            <a:pPr lvl="1"/>
            <a:r>
              <a:rPr lang="en-US" dirty="0" smtClean="0"/>
              <a:t>Nimbostratus, Stratocumulus, Altostratus, Cirrostratus, Cirrus (progressively higher altitudes)</a:t>
            </a:r>
            <a:endParaRPr lang="en-US" dirty="0"/>
          </a:p>
          <a:p>
            <a:r>
              <a:rPr lang="en-US" dirty="0" smtClean="0"/>
              <a:t>Cumulus: Puffy clouds, unstable air</a:t>
            </a:r>
          </a:p>
          <a:p>
            <a:pPr lvl="1"/>
            <a:r>
              <a:rPr lang="en-US" dirty="0" err="1" smtClean="0"/>
              <a:t>Cumulonumbus</a:t>
            </a:r>
            <a:r>
              <a:rPr lang="en-US" dirty="0" smtClean="0"/>
              <a:t>:  Thick, tall, puffy clouds (winds)</a:t>
            </a:r>
            <a:endParaRPr lang="en-US" dirty="0"/>
          </a:p>
          <a:p>
            <a:endParaRPr lang="en-US" dirty="0" smtClean="0"/>
          </a:p>
          <a:p>
            <a:pPr lvl="1"/>
            <a:endParaRPr lang="en-US" dirty="0" smtClean="0"/>
          </a:p>
        </p:txBody>
      </p:sp>
      <p:sp>
        <p:nvSpPr>
          <p:cNvPr id="4" name="Footer Placeholder 3"/>
          <p:cNvSpPr>
            <a:spLocks noGrp="1"/>
          </p:cNvSpPr>
          <p:nvPr>
            <p:ph type="ftr" sz="quarter" idx="11"/>
          </p:nvPr>
        </p:nvSpPr>
        <p:spPr/>
        <p:txBody>
          <a:bodyPr/>
          <a:lstStyle/>
          <a:p>
            <a:r>
              <a:rPr lang="en-US" smtClean="0"/>
              <a:t>Weather                                   MIT IAP 2016 </a:t>
            </a:r>
            <a:endParaRPr lang="en-US"/>
          </a:p>
        </p:txBody>
      </p:sp>
    </p:spTree>
    <p:extLst>
      <p:ext uri="{BB962C8B-B14F-4D97-AF65-F5344CB8AC3E}">
        <p14:creationId xmlns:p14="http://schemas.microsoft.com/office/powerpoint/2010/main" val="6257623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cloudman.com/gallery1/photos/1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105400"/>
            <a:ext cx="8229600" cy="1143000"/>
          </a:xfrm>
          <a:solidFill>
            <a:schemeClr val="bg1">
              <a:alpha val="66000"/>
            </a:schemeClr>
          </a:solidFill>
        </p:spPr>
        <p:txBody>
          <a:bodyPr>
            <a:normAutofit/>
          </a:bodyPr>
          <a:lstStyle/>
          <a:p>
            <a:r>
              <a:rPr lang="en-US" b="1" dirty="0" smtClean="0"/>
              <a:t>Stratus</a:t>
            </a:r>
            <a:r>
              <a:rPr lang="en-US" b="1" dirty="0"/>
              <a:t> </a:t>
            </a:r>
            <a:endParaRPr lang="en-US" dirty="0"/>
          </a:p>
        </p:txBody>
      </p:sp>
      <p:sp>
        <p:nvSpPr>
          <p:cNvPr id="4" name="Footer Placeholder 3"/>
          <p:cNvSpPr>
            <a:spLocks noGrp="1"/>
          </p:cNvSpPr>
          <p:nvPr>
            <p:ph type="ftr" sz="quarter" idx="11"/>
          </p:nvPr>
        </p:nvSpPr>
        <p:spPr/>
        <p:txBody>
          <a:bodyPr/>
          <a:lstStyle/>
          <a:p>
            <a:r>
              <a:rPr lang="en-US" smtClean="0"/>
              <a:t>Weather                                   MIT IAP 2016 </a:t>
            </a:r>
            <a:endParaRPr lang="en-US"/>
          </a:p>
        </p:txBody>
      </p:sp>
    </p:spTree>
    <p:extLst>
      <p:ext uri="{BB962C8B-B14F-4D97-AF65-F5344CB8AC3E}">
        <p14:creationId xmlns:p14="http://schemas.microsoft.com/office/powerpoint/2010/main" val="10891124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oudman.com/gallery1/photos/1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105400"/>
            <a:ext cx="8229600" cy="1143000"/>
          </a:xfrm>
          <a:solidFill>
            <a:schemeClr val="bg1">
              <a:alpha val="66000"/>
            </a:schemeClr>
          </a:solidFill>
        </p:spPr>
        <p:txBody>
          <a:bodyPr>
            <a:normAutofit/>
          </a:bodyPr>
          <a:lstStyle/>
          <a:p>
            <a:r>
              <a:rPr lang="en-US" b="1" dirty="0"/>
              <a:t>Low-hanging stratus </a:t>
            </a:r>
            <a:r>
              <a:rPr lang="en-US" b="1" dirty="0" smtClean="0"/>
              <a:t>wisps</a:t>
            </a:r>
            <a:r>
              <a:rPr lang="en-US" b="1" dirty="0"/>
              <a:t> </a:t>
            </a:r>
            <a:endParaRPr lang="en-US" dirty="0"/>
          </a:p>
        </p:txBody>
      </p:sp>
      <p:sp>
        <p:nvSpPr>
          <p:cNvPr id="4" name="Footer Placeholder 3"/>
          <p:cNvSpPr>
            <a:spLocks noGrp="1"/>
          </p:cNvSpPr>
          <p:nvPr>
            <p:ph type="ftr" sz="quarter" idx="11"/>
          </p:nvPr>
        </p:nvSpPr>
        <p:spPr/>
        <p:txBody>
          <a:bodyPr/>
          <a:lstStyle/>
          <a:p>
            <a:r>
              <a:rPr lang="en-US" smtClean="0"/>
              <a:t>Weather                                   MIT IAP 2016 </a:t>
            </a:r>
            <a:endParaRPr lang="en-US"/>
          </a:p>
        </p:txBody>
      </p:sp>
    </p:spTree>
    <p:extLst>
      <p:ext uri="{BB962C8B-B14F-4D97-AF65-F5344CB8AC3E}">
        <p14:creationId xmlns:p14="http://schemas.microsoft.com/office/powerpoint/2010/main" val="4131215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loudman.com/gallery1/photos/1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1"/>
            <a:ext cx="9154886" cy="68661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bg1">
              <a:alpha val="66000"/>
            </a:schemeClr>
          </a:solidFill>
        </p:spPr>
        <p:txBody>
          <a:bodyPr vert="horz" lIns="91440" tIns="45720" rIns="91440" bIns="45720" rtlCol="0" anchor="ctr">
            <a:normAutofit/>
          </a:bodyPr>
          <a:lstStyle/>
          <a:p>
            <a:r>
              <a:rPr lang="en-US" b="1" dirty="0"/>
              <a:t>Classic Altocumulus</a:t>
            </a:r>
          </a:p>
        </p:txBody>
      </p:sp>
      <p:sp>
        <p:nvSpPr>
          <p:cNvPr id="3" name="Footer Placeholder 2"/>
          <p:cNvSpPr>
            <a:spLocks noGrp="1"/>
          </p:cNvSpPr>
          <p:nvPr>
            <p:ph type="ftr" sz="quarter" idx="11"/>
          </p:nvPr>
        </p:nvSpPr>
        <p:spPr/>
        <p:txBody>
          <a:bodyPr/>
          <a:lstStyle/>
          <a:p>
            <a:r>
              <a:rPr lang="en-US" smtClean="0"/>
              <a:t>Weather                                   MIT IAP 2016 </a:t>
            </a:r>
            <a:endParaRPr lang="en-US"/>
          </a:p>
        </p:txBody>
      </p:sp>
    </p:spTree>
    <p:extLst>
      <p:ext uri="{BB962C8B-B14F-4D97-AF65-F5344CB8AC3E}">
        <p14:creationId xmlns:p14="http://schemas.microsoft.com/office/powerpoint/2010/main" val="8477779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cloudman.com/gallery1/photos/1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334000"/>
            <a:ext cx="8229600" cy="1143000"/>
          </a:xfrm>
          <a:solidFill>
            <a:schemeClr val="bg1">
              <a:alpha val="66000"/>
            </a:schemeClr>
          </a:solidFill>
        </p:spPr>
        <p:txBody>
          <a:bodyPr vert="horz" lIns="91440" tIns="45720" rIns="91440" bIns="45720" rtlCol="0" anchor="ctr">
            <a:normAutofit/>
          </a:bodyPr>
          <a:lstStyle/>
          <a:p>
            <a:r>
              <a:rPr lang="en-US" b="1" dirty="0"/>
              <a:t>Jet Stream Cirrus</a:t>
            </a:r>
          </a:p>
        </p:txBody>
      </p:sp>
      <p:sp>
        <p:nvSpPr>
          <p:cNvPr id="3" name="Footer Placeholder 2"/>
          <p:cNvSpPr>
            <a:spLocks noGrp="1"/>
          </p:cNvSpPr>
          <p:nvPr>
            <p:ph type="ftr" sz="quarter" idx="11"/>
          </p:nvPr>
        </p:nvSpPr>
        <p:spPr/>
        <p:txBody>
          <a:bodyPr/>
          <a:lstStyle/>
          <a:p>
            <a:r>
              <a:rPr lang="en-US" smtClean="0"/>
              <a:t>Weather                                   MIT IAP 2016 </a:t>
            </a:r>
            <a:endParaRPr lang="en-US"/>
          </a:p>
        </p:txBody>
      </p:sp>
    </p:spTree>
    <p:extLst>
      <p:ext uri="{BB962C8B-B14F-4D97-AF65-F5344CB8AC3E}">
        <p14:creationId xmlns:p14="http://schemas.microsoft.com/office/powerpoint/2010/main" val="8428300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cloudman.com/gallery1/photos/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105400"/>
            <a:ext cx="8229600" cy="1143000"/>
          </a:xfrm>
          <a:solidFill>
            <a:schemeClr val="bg1">
              <a:alpha val="66000"/>
            </a:schemeClr>
          </a:solidFill>
        </p:spPr>
        <p:txBody>
          <a:bodyPr>
            <a:normAutofit/>
          </a:bodyPr>
          <a:lstStyle/>
          <a:p>
            <a:r>
              <a:rPr lang="en-US" b="1" dirty="0"/>
              <a:t>Cumulus of Fair Weather </a:t>
            </a:r>
            <a:endParaRPr lang="en-US" dirty="0"/>
          </a:p>
        </p:txBody>
      </p:sp>
      <p:sp>
        <p:nvSpPr>
          <p:cNvPr id="4" name="Footer Placeholder 3"/>
          <p:cNvSpPr>
            <a:spLocks noGrp="1"/>
          </p:cNvSpPr>
          <p:nvPr>
            <p:ph type="ftr" sz="quarter" idx="11"/>
          </p:nvPr>
        </p:nvSpPr>
        <p:spPr/>
        <p:txBody>
          <a:bodyPr/>
          <a:lstStyle/>
          <a:p>
            <a:r>
              <a:rPr lang="en-US" smtClean="0"/>
              <a:t>Weather                                   MIT IAP 2016 </a:t>
            </a:r>
            <a:endParaRPr lang="en-US"/>
          </a:p>
        </p:txBody>
      </p:sp>
    </p:spTree>
    <p:extLst>
      <p:ext uri="{BB962C8B-B14F-4D97-AF65-F5344CB8AC3E}">
        <p14:creationId xmlns:p14="http://schemas.microsoft.com/office/powerpoint/2010/main" val="20102122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cloudman.com/gallery1/photos/1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28600"/>
            <a:ext cx="8229600" cy="1143000"/>
          </a:xfrm>
          <a:solidFill>
            <a:schemeClr val="bg1">
              <a:alpha val="66000"/>
            </a:schemeClr>
          </a:solidFill>
        </p:spPr>
        <p:txBody>
          <a:bodyPr vert="horz" lIns="91440" tIns="45720" rIns="91440" bIns="45720" rtlCol="0" anchor="ctr">
            <a:normAutofit/>
          </a:bodyPr>
          <a:lstStyle/>
          <a:p>
            <a:r>
              <a:rPr lang="en-US" b="1" dirty="0" smtClean="0"/>
              <a:t>Cumulus </a:t>
            </a:r>
            <a:r>
              <a:rPr lang="en-US" b="1" dirty="0" err="1" smtClean="0"/>
              <a:t>Congestus</a:t>
            </a:r>
            <a:endParaRPr lang="en-US" b="1" dirty="0"/>
          </a:p>
        </p:txBody>
      </p:sp>
      <p:sp>
        <p:nvSpPr>
          <p:cNvPr id="3" name="Footer Placeholder 2"/>
          <p:cNvSpPr>
            <a:spLocks noGrp="1"/>
          </p:cNvSpPr>
          <p:nvPr>
            <p:ph type="ftr" sz="quarter" idx="11"/>
          </p:nvPr>
        </p:nvSpPr>
        <p:spPr/>
        <p:txBody>
          <a:bodyPr/>
          <a:lstStyle/>
          <a:p>
            <a:r>
              <a:rPr lang="en-US" smtClean="0"/>
              <a:t>Weather                                   MIT IAP 2016 </a:t>
            </a:r>
            <a:endParaRPr lang="en-US"/>
          </a:p>
        </p:txBody>
      </p:sp>
    </p:spTree>
    <p:extLst>
      <p:ext uri="{BB962C8B-B14F-4D97-AF65-F5344CB8AC3E}">
        <p14:creationId xmlns:p14="http://schemas.microsoft.com/office/powerpoint/2010/main" val="21802070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Reading the Weather</a:t>
            </a:r>
            <a:endParaRPr lang="en-US" dirty="0"/>
          </a:p>
        </p:txBody>
      </p:sp>
      <p:sp>
        <p:nvSpPr>
          <p:cNvPr id="5" name="Content Placeholder 4"/>
          <p:cNvSpPr>
            <a:spLocks noGrp="1"/>
          </p:cNvSpPr>
          <p:nvPr>
            <p:ph idx="1"/>
          </p:nvPr>
        </p:nvSpPr>
        <p:spPr/>
        <p:txBody>
          <a:bodyPr/>
          <a:lstStyle/>
          <a:p>
            <a:r>
              <a:rPr lang="en-US" dirty="0" smtClean="0"/>
              <a:t>Building cumulus clouds signal wind and storm</a:t>
            </a:r>
          </a:p>
          <a:p>
            <a:r>
              <a:rPr lang="en-US" dirty="0" smtClean="0"/>
              <a:t>Falling barometer</a:t>
            </a:r>
          </a:p>
          <a:p>
            <a:pPr lvl="1"/>
            <a:r>
              <a:rPr lang="en-US" dirty="0" err="1" smtClean="0"/>
              <a:t>Millibars</a:t>
            </a:r>
            <a:r>
              <a:rPr lang="en-US" dirty="0" smtClean="0"/>
              <a:t> (</a:t>
            </a:r>
            <a:r>
              <a:rPr lang="en-US" dirty="0" err="1" smtClean="0"/>
              <a:t>mb</a:t>
            </a:r>
            <a:r>
              <a:rPr lang="en-US" dirty="0" smtClean="0"/>
              <a:t> or </a:t>
            </a:r>
            <a:r>
              <a:rPr lang="en-US" dirty="0" err="1" smtClean="0"/>
              <a:t>mbars</a:t>
            </a:r>
            <a:r>
              <a:rPr lang="en-US" dirty="0"/>
              <a:t>) </a:t>
            </a:r>
            <a:r>
              <a:rPr lang="en-US" dirty="0" smtClean="0"/>
              <a:t>typically 1013.25 mbar</a:t>
            </a:r>
          </a:p>
          <a:p>
            <a:pPr lvl="1"/>
            <a:r>
              <a:rPr lang="en-US" dirty="0" smtClean="0"/>
              <a:t>Falling 4 </a:t>
            </a:r>
            <a:r>
              <a:rPr lang="en-US" dirty="0" err="1" smtClean="0"/>
              <a:t>mb</a:t>
            </a:r>
            <a:r>
              <a:rPr lang="en-US" dirty="0" smtClean="0"/>
              <a:t> in 3 hours, expect winds 20+ </a:t>
            </a:r>
            <a:r>
              <a:rPr lang="en-US" dirty="0" err="1" smtClean="0"/>
              <a:t>knts</a:t>
            </a:r>
            <a:endParaRPr lang="en-US" dirty="0" smtClean="0"/>
          </a:p>
          <a:p>
            <a:pPr lvl="1"/>
            <a:r>
              <a:rPr lang="en-US" dirty="0" smtClean="0"/>
              <a:t>Falling 6 </a:t>
            </a:r>
            <a:r>
              <a:rPr lang="en-US" dirty="0" err="1" smtClean="0"/>
              <a:t>mb</a:t>
            </a:r>
            <a:r>
              <a:rPr lang="en-US" dirty="0" smtClean="0"/>
              <a:t> in 3 hours, expect gale-force winds!</a:t>
            </a:r>
          </a:p>
          <a:p>
            <a:endParaRPr lang="en-US" dirty="0"/>
          </a:p>
        </p:txBody>
      </p:sp>
      <p:sp>
        <p:nvSpPr>
          <p:cNvPr id="3" name="Footer Placeholder 2"/>
          <p:cNvSpPr>
            <a:spLocks noGrp="1"/>
          </p:cNvSpPr>
          <p:nvPr>
            <p:ph type="ftr" sz="quarter" idx="11"/>
          </p:nvPr>
        </p:nvSpPr>
        <p:spPr/>
        <p:txBody>
          <a:bodyPr/>
          <a:lstStyle/>
          <a:p>
            <a:r>
              <a:rPr lang="en-US" smtClean="0"/>
              <a:t>Weather                                   MIT IAP 2016 </a:t>
            </a:r>
            <a:endParaRPr lang="en-US"/>
          </a:p>
        </p:txBody>
      </p:sp>
    </p:spTree>
    <p:extLst>
      <p:ext uri="{BB962C8B-B14F-4D97-AF65-F5344CB8AC3E}">
        <p14:creationId xmlns:p14="http://schemas.microsoft.com/office/powerpoint/2010/main" val="24784950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143000"/>
          </a:xfrm>
        </p:spPr>
        <p:txBody>
          <a:bodyPr>
            <a:normAutofit fontScale="90000"/>
          </a:bodyPr>
          <a:lstStyle/>
          <a:p>
            <a:r>
              <a:rPr lang="en-US" dirty="0" smtClean="0"/>
              <a:t>Falling barometer = a Low is coming</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Weather                                   MIT IAP 2016 </a:t>
            </a:r>
            <a:endParaRPr lang="en-US"/>
          </a:p>
        </p:txBody>
      </p:sp>
      <p:pic>
        <p:nvPicPr>
          <p:cNvPr id="5" name="Picture 4" descr="https://upload.wikimedia.org/wikipedia/commons/f/fa/Wilma1315z-051019-1kg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ular Callout 5"/>
          <p:cNvSpPr/>
          <p:nvPr/>
        </p:nvSpPr>
        <p:spPr>
          <a:xfrm>
            <a:off x="5334000" y="4267200"/>
            <a:ext cx="2667000" cy="762000"/>
          </a:xfrm>
          <a:prstGeom prst="wedgeRectCallout">
            <a:avLst>
              <a:gd name="adj1" fmla="val -75541"/>
              <a:gd name="adj2" fmla="val -746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Hurricane </a:t>
            </a:r>
            <a:r>
              <a:rPr lang="en-US" dirty="0" smtClean="0"/>
              <a:t>Wilma (2005)</a:t>
            </a:r>
          </a:p>
          <a:p>
            <a:pPr algn="ctr"/>
            <a:r>
              <a:rPr lang="en-US" dirty="0" smtClean="0"/>
              <a:t>882 mbar at center!</a:t>
            </a:r>
            <a:endParaRPr lang="en-US" dirty="0"/>
          </a:p>
        </p:txBody>
      </p:sp>
    </p:spTree>
    <p:extLst>
      <p:ext uri="{BB962C8B-B14F-4D97-AF65-F5344CB8AC3E}">
        <p14:creationId xmlns:p14="http://schemas.microsoft.com/office/powerpoint/2010/main" val="40550296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Wind Drives the Waves</a:t>
            </a:r>
            <a:endParaRPr lang="en-US" dirty="0"/>
          </a:p>
        </p:txBody>
      </p:sp>
      <p:sp>
        <p:nvSpPr>
          <p:cNvPr id="4" name="Footer Placeholder 3"/>
          <p:cNvSpPr>
            <a:spLocks noGrp="1"/>
          </p:cNvSpPr>
          <p:nvPr>
            <p:ph type="ftr" sz="quarter" idx="11"/>
          </p:nvPr>
        </p:nvSpPr>
        <p:spPr/>
        <p:txBody>
          <a:bodyPr/>
          <a:lstStyle/>
          <a:p>
            <a:r>
              <a:rPr lang="en-US" smtClean="0"/>
              <a:t>Weather                                   MIT IAP 2016 </a:t>
            </a:r>
            <a:endParaRPr lang="en-US"/>
          </a:p>
        </p:txBody>
      </p:sp>
      <p:pic>
        <p:nvPicPr>
          <p:cNvPr id="16386" name="Picture 2" descr="http://oceanservice.noaa.gov/education/lessons/media/ocean_motion_fig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47800"/>
            <a:ext cx="6096000" cy="479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4040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3600" dirty="0" smtClean="0"/>
              <a:t>Agenda</a:t>
            </a:r>
            <a:endParaRPr lang="en-US" sz="3600" dirty="0"/>
          </a:p>
        </p:txBody>
      </p:sp>
      <p:sp>
        <p:nvSpPr>
          <p:cNvPr id="3" name="Content Placeholder 2"/>
          <p:cNvSpPr>
            <a:spLocks noGrp="1"/>
          </p:cNvSpPr>
          <p:nvPr>
            <p:ph idx="1"/>
          </p:nvPr>
        </p:nvSpPr>
        <p:spPr>
          <a:xfrm>
            <a:off x="457200" y="914400"/>
            <a:ext cx="8229600" cy="4525963"/>
          </a:xfrm>
        </p:spPr>
        <p:txBody>
          <a:bodyPr>
            <a:noAutofit/>
          </a:bodyPr>
          <a:lstStyle/>
          <a:p>
            <a:r>
              <a:rPr lang="en-US" sz="2400" dirty="0" smtClean="0"/>
              <a:t>Weather Basics </a:t>
            </a:r>
          </a:p>
          <a:p>
            <a:pPr lvl="1"/>
            <a:r>
              <a:rPr lang="en-US" sz="2000" dirty="0" smtClean="0"/>
              <a:t>Where does the weather come from?</a:t>
            </a:r>
          </a:p>
          <a:p>
            <a:pPr lvl="1"/>
            <a:r>
              <a:rPr lang="en-US" sz="2000" dirty="0" smtClean="0"/>
              <a:t>Fronts and air masses</a:t>
            </a:r>
          </a:p>
          <a:p>
            <a:pPr lvl="1"/>
            <a:r>
              <a:rPr lang="en-US" sz="2000" dirty="0" smtClean="0"/>
              <a:t>Cloud types</a:t>
            </a:r>
          </a:p>
          <a:p>
            <a:pPr lvl="1"/>
            <a:r>
              <a:rPr lang="en-US" sz="2000" dirty="0" smtClean="0"/>
              <a:t>Wind, waves, and warnings</a:t>
            </a:r>
          </a:p>
          <a:p>
            <a:r>
              <a:rPr lang="en-US" sz="2400" dirty="0" smtClean="0"/>
              <a:t>Practical forecasting </a:t>
            </a:r>
          </a:p>
          <a:p>
            <a:pPr lvl="1"/>
            <a:r>
              <a:rPr lang="en-US" sz="2000" dirty="0" smtClean="0"/>
              <a:t>What can you tell from looking at the skies and barometer? (pictures, stories)</a:t>
            </a:r>
          </a:p>
          <a:p>
            <a:pPr lvl="1"/>
            <a:r>
              <a:rPr lang="en-US" sz="2000" dirty="0" smtClean="0"/>
              <a:t>Wave heights (wind and fetches) (there’s a standard chart for this)</a:t>
            </a:r>
          </a:p>
          <a:p>
            <a:r>
              <a:rPr lang="en-US" sz="2400" dirty="0" smtClean="0"/>
              <a:t>Forecasting products </a:t>
            </a:r>
          </a:p>
          <a:p>
            <a:pPr lvl="1"/>
            <a:r>
              <a:rPr lang="en-US" sz="2000" dirty="0" smtClean="0"/>
              <a:t>The wide range and uses of forecasting products (NOAA surface and 500 </a:t>
            </a:r>
            <a:r>
              <a:rPr lang="en-US" sz="2000" dirty="0" err="1" smtClean="0"/>
              <a:t>mb</a:t>
            </a:r>
            <a:r>
              <a:rPr lang="en-US" sz="2000" dirty="0" smtClean="0"/>
              <a:t>, weather radar on your phone, </a:t>
            </a:r>
            <a:r>
              <a:rPr lang="en-US" sz="2000" dirty="0" err="1" smtClean="0"/>
              <a:t>gribs</a:t>
            </a:r>
            <a:r>
              <a:rPr lang="en-US" sz="2000" dirty="0" smtClean="0"/>
              <a:t>, ???)</a:t>
            </a:r>
          </a:p>
          <a:p>
            <a:pPr lvl="1"/>
            <a:r>
              <a:rPr lang="en-US" sz="2000" dirty="0" smtClean="0"/>
              <a:t>What is available ashore, and how to get them (lots of demos here?)</a:t>
            </a:r>
          </a:p>
          <a:p>
            <a:pPr lvl="1"/>
            <a:r>
              <a:rPr lang="en-US" sz="2000" dirty="0" smtClean="0"/>
              <a:t>What is available onboard (some digging required?)</a:t>
            </a:r>
          </a:p>
          <a:p>
            <a:endParaRPr lang="en-US" sz="2400" dirty="0"/>
          </a:p>
        </p:txBody>
      </p:sp>
      <p:sp>
        <p:nvSpPr>
          <p:cNvPr id="5" name="Footer Placeholder 4"/>
          <p:cNvSpPr>
            <a:spLocks noGrp="1"/>
          </p:cNvSpPr>
          <p:nvPr>
            <p:ph type="ftr" sz="quarter" idx="11"/>
          </p:nvPr>
        </p:nvSpPr>
        <p:spPr/>
        <p:txBody>
          <a:bodyPr/>
          <a:lstStyle/>
          <a:p>
            <a:r>
              <a:rPr lang="en-US" smtClean="0"/>
              <a:t>Bluewater Weather             MIT IAP 2016 </a:t>
            </a:r>
            <a:endParaRPr lang="en-US"/>
          </a:p>
        </p:txBody>
      </p:sp>
    </p:spTree>
    <p:extLst>
      <p:ext uri="{BB962C8B-B14F-4D97-AF65-F5344CB8AC3E}">
        <p14:creationId xmlns:p14="http://schemas.microsoft.com/office/powerpoint/2010/main" val="4253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Effects of Land</a:t>
            </a:r>
            <a:br>
              <a:rPr lang="en-US" dirty="0" smtClean="0"/>
            </a:br>
            <a:r>
              <a:rPr lang="en-US" dirty="0" smtClean="0"/>
              <a:t>Morning </a:t>
            </a:r>
            <a:r>
              <a:rPr lang="en-US" dirty="0"/>
              <a:t>to </a:t>
            </a:r>
            <a:r>
              <a:rPr lang="en-US" dirty="0" smtClean="0"/>
              <a:t>Afternoon</a:t>
            </a:r>
            <a:endParaRPr lang="en-US" dirty="0"/>
          </a:p>
        </p:txBody>
      </p:sp>
      <p:sp>
        <p:nvSpPr>
          <p:cNvPr id="3" name="Content Placeholder 2"/>
          <p:cNvSpPr>
            <a:spLocks noGrp="1"/>
          </p:cNvSpPr>
          <p:nvPr>
            <p:ph idx="1"/>
          </p:nvPr>
        </p:nvSpPr>
        <p:spPr>
          <a:xfrm>
            <a:off x="457200" y="1371600"/>
            <a:ext cx="8229600" cy="4754563"/>
          </a:xfrm>
        </p:spPr>
        <p:txBody>
          <a:bodyPr/>
          <a:lstStyle/>
          <a:p>
            <a:pPr lvl="1"/>
            <a:r>
              <a:rPr lang="en-US" dirty="0" smtClean="0"/>
              <a:t>Land </a:t>
            </a:r>
            <a:r>
              <a:rPr lang="en-US" dirty="0"/>
              <a:t>heats up, air rises, cools, sinks again, wind picks up</a:t>
            </a:r>
          </a:p>
          <a:p>
            <a:pPr lvl="1"/>
            <a:r>
              <a:rPr lang="en-US" dirty="0"/>
              <a:t>Warm air rises over land, cool air from the sea moves inland (sea breeze)</a:t>
            </a:r>
          </a:p>
          <a:p>
            <a:endParaRPr lang="en-US" dirty="0"/>
          </a:p>
        </p:txBody>
      </p:sp>
      <p:sp>
        <p:nvSpPr>
          <p:cNvPr id="4" name="Footer Placeholder 3"/>
          <p:cNvSpPr>
            <a:spLocks noGrp="1"/>
          </p:cNvSpPr>
          <p:nvPr>
            <p:ph type="ftr" sz="quarter" idx="11"/>
          </p:nvPr>
        </p:nvSpPr>
        <p:spPr/>
        <p:txBody>
          <a:bodyPr/>
          <a:lstStyle/>
          <a:p>
            <a:r>
              <a:rPr lang="en-US" smtClean="0"/>
              <a:t>Weather                                   MIT IAP 2016 </a:t>
            </a:r>
            <a:endParaRPr lang="en-US"/>
          </a:p>
        </p:txBody>
      </p:sp>
      <p:sp>
        <p:nvSpPr>
          <p:cNvPr id="5" name="Flowchart: Process 4"/>
          <p:cNvSpPr/>
          <p:nvPr/>
        </p:nvSpPr>
        <p:spPr>
          <a:xfrm>
            <a:off x="1219200" y="5257800"/>
            <a:ext cx="6934200" cy="914400"/>
          </a:xfrm>
          <a:prstGeom prst="flowChart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p:cNvSpPr/>
          <p:nvPr/>
        </p:nvSpPr>
        <p:spPr>
          <a:xfrm>
            <a:off x="1219200" y="4343400"/>
            <a:ext cx="4800600" cy="1828800"/>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n 6"/>
          <p:cNvSpPr/>
          <p:nvPr/>
        </p:nvSpPr>
        <p:spPr>
          <a:xfrm>
            <a:off x="2743200" y="3155042"/>
            <a:ext cx="876300" cy="87630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2362200" y="3641271"/>
            <a:ext cx="304800" cy="854529"/>
          </a:xfrm>
          <a:prstGeom prst="up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rved Left Arrow 9"/>
          <p:cNvSpPr/>
          <p:nvPr/>
        </p:nvSpPr>
        <p:spPr>
          <a:xfrm>
            <a:off x="3886200" y="3505200"/>
            <a:ext cx="2590800" cy="1524000"/>
          </a:xfrm>
          <a:prstGeom prst="curvedLeftArrow">
            <a:avLst>
              <a:gd name="adj1" fmla="val 9662"/>
              <a:gd name="adj2" fmla="val 50000"/>
              <a:gd name="adj3" fmla="val 18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164001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Effects of Land</a:t>
            </a:r>
            <a:br>
              <a:rPr lang="en-US" dirty="0" smtClean="0"/>
            </a:br>
            <a:r>
              <a:rPr lang="en-US" dirty="0" smtClean="0"/>
              <a:t>Evening </a:t>
            </a:r>
            <a:r>
              <a:rPr lang="en-US" dirty="0"/>
              <a:t>to </a:t>
            </a:r>
            <a:r>
              <a:rPr lang="en-US" dirty="0" smtClean="0"/>
              <a:t>Night</a:t>
            </a:r>
            <a:endParaRPr lang="en-US" dirty="0"/>
          </a:p>
        </p:txBody>
      </p:sp>
      <p:sp>
        <p:nvSpPr>
          <p:cNvPr id="3" name="Content Placeholder 2"/>
          <p:cNvSpPr>
            <a:spLocks noGrp="1"/>
          </p:cNvSpPr>
          <p:nvPr>
            <p:ph idx="1"/>
          </p:nvPr>
        </p:nvSpPr>
        <p:spPr/>
        <p:txBody>
          <a:bodyPr/>
          <a:lstStyle/>
          <a:p>
            <a:pPr lvl="1"/>
            <a:r>
              <a:rPr lang="en-US" dirty="0" smtClean="0"/>
              <a:t>Land </a:t>
            </a:r>
            <a:r>
              <a:rPr lang="en-US" dirty="0"/>
              <a:t>cools, convection stops, winds die down</a:t>
            </a:r>
          </a:p>
          <a:p>
            <a:pPr lvl="1"/>
            <a:r>
              <a:rPr lang="en-US" dirty="0"/>
              <a:t>Warm air rises from the water, cool air flows down coastal slopes (land breeze</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Weather                                   MIT IAP 2016 </a:t>
            </a:r>
            <a:endParaRPr lang="en-US"/>
          </a:p>
        </p:txBody>
      </p:sp>
      <p:sp>
        <p:nvSpPr>
          <p:cNvPr id="5" name="Flowchart: Process 4"/>
          <p:cNvSpPr/>
          <p:nvPr/>
        </p:nvSpPr>
        <p:spPr>
          <a:xfrm>
            <a:off x="1219200" y="5257800"/>
            <a:ext cx="6934200" cy="914400"/>
          </a:xfrm>
          <a:prstGeom prst="flowChart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p:cNvSpPr/>
          <p:nvPr/>
        </p:nvSpPr>
        <p:spPr>
          <a:xfrm>
            <a:off x="1219200" y="4343400"/>
            <a:ext cx="4800600" cy="1828800"/>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oon 7"/>
          <p:cNvSpPr/>
          <p:nvPr/>
        </p:nvSpPr>
        <p:spPr>
          <a:xfrm>
            <a:off x="7016750" y="3378201"/>
            <a:ext cx="419101" cy="598715"/>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5990770" y="3962401"/>
            <a:ext cx="432609" cy="998764"/>
          </a:xfrm>
          <a:prstGeom prst="upArrow">
            <a:avLst>
              <a:gd name="adj1" fmla="val 29871"/>
              <a:gd name="adj2" fmla="val 50000"/>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rved Left Arrow 9"/>
          <p:cNvSpPr/>
          <p:nvPr/>
        </p:nvSpPr>
        <p:spPr>
          <a:xfrm flipH="1">
            <a:off x="2762250" y="3744686"/>
            <a:ext cx="1924050" cy="1524000"/>
          </a:xfrm>
          <a:prstGeom prst="curvedLeftArrow">
            <a:avLst>
              <a:gd name="adj1" fmla="val 9662"/>
              <a:gd name="adj2" fmla="val 50000"/>
              <a:gd name="adj3" fmla="val 18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154031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Forecasting products</a:t>
            </a:r>
          </a:p>
        </p:txBody>
      </p:sp>
      <p:sp>
        <p:nvSpPr>
          <p:cNvPr id="5" name="Text Placeholder 4"/>
          <p:cNvSpPr>
            <a:spLocks noGrp="1"/>
          </p:cNvSpPr>
          <p:nvPr>
            <p:ph type="body" idx="1"/>
          </p:nvPr>
        </p:nvSpPr>
        <p:spPr/>
        <p:txBody>
          <a:bodyPr/>
          <a:lstStyle/>
          <a:p>
            <a:r>
              <a:rPr lang="en-US" dirty="0" smtClean="0"/>
              <a:t>What forecasts are available and how to make use of them?</a:t>
            </a:r>
          </a:p>
        </p:txBody>
      </p:sp>
      <p:sp>
        <p:nvSpPr>
          <p:cNvPr id="2" name="Footer Placeholder 1"/>
          <p:cNvSpPr>
            <a:spLocks noGrp="1"/>
          </p:cNvSpPr>
          <p:nvPr>
            <p:ph type="ftr" sz="quarter" idx="11"/>
          </p:nvPr>
        </p:nvSpPr>
        <p:spPr/>
        <p:txBody>
          <a:bodyPr/>
          <a:lstStyle/>
          <a:p>
            <a:r>
              <a:rPr lang="en-US" smtClean="0"/>
              <a:t>Weather                                   MIT IAP 2016 </a:t>
            </a:r>
            <a:endParaRPr lang="en-US"/>
          </a:p>
        </p:txBody>
      </p:sp>
    </p:spTree>
    <p:extLst>
      <p:ext uri="{BB962C8B-B14F-4D97-AF65-F5344CB8AC3E}">
        <p14:creationId xmlns:p14="http://schemas.microsoft.com/office/powerpoint/2010/main" val="9740481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Predicting the Weather</a:t>
            </a:r>
            <a:endParaRPr lang="en-US" dirty="0"/>
          </a:p>
        </p:txBody>
      </p:sp>
      <p:sp>
        <p:nvSpPr>
          <p:cNvPr id="6" name="Content Placeholder 5"/>
          <p:cNvSpPr>
            <a:spLocks noGrp="1"/>
          </p:cNvSpPr>
          <p:nvPr>
            <p:ph idx="1"/>
          </p:nvPr>
        </p:nvSpPr>
        <p:spPr/>
        <p:txBody>
          <a:bodyPr/>
          <a:lstStyle/>
          <a:p>
            <a:r>
              <a:rPr lang="en-US" dirty="0" smtClean="0"/>
              <a:t>Use multiple sources</a:t>
            </a:r>
          </a:p>
          <a:p>
            <a:pPr lvl="1"/>
            <a:r>
              <a:rPr lang="en-US" dirty="0" smtClean="0"/>
              <a:t>Triangulate</a:t>
            </a:r>
          </a:p>
          <a:p>
            <a:r>
              <a:rPr lang="en-US" dirty="0" smtClean="0"/>
              <a:t>Are forecasts in disagreement or changing over time?</a:t>
            </a:r>
          </a:p>
          <a:p>
            <a:pPr lvl="1"/>
            <a:r>
              <a:rPr lang="en-US" dirty="0" smtClean="0"/>
              <a:t>Suggests uncertainty in the model. Be cautious.</a:t>
            </a:r>
          </a:p>
          <a:p>
            <a:endParaRPr lang="en-US" dirty="0" smtClean="0"/>
          </a:p>
        </p:txBody>
      </p:sp>
      <p:sp>
        <p:nvSpPr>
          <p:cNvPr id="4" name="Footer Placeholder 3"/>
          <p:cNvSpPr>
            <a:spLocks noGrp="1"/>
          </p:cNvSpPr>
          <p:nvPr>
            <p:ph type="ftr" sz="quarter" idx="11"/>
          </p:nvPr>
        </p:nvSpPr>
        <p:spPr/>
        <p:txBody>
          <a:bodyPr/>
          <a:lstStyle/>
          <a:p>
            <a:r>
              <a:rPr lang="en-US" smtClean="0"/>
              <a:t>Weather                                   MIT IAP 2016 </a:t>
            </a:r>
            <a:endParaRPr lang="en-US"/>
          </a:p>
        </p:txBody>
      </p:sp>
    </p:spTree>
    <p:extLst>
      <p:ext uri="{BB962C8B-B14F-4D97-AF65-F5344CB8AC3E}">
        <p14:creationId xmlns:p14="http://schemas.microsoft.com/office/powerpoint/2010/main" val="20584970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Day sailing - off your mooring and back</a:t>
            </a:r>
          </a:p>
        </p:txBody>
      </p:sp>
      <p:sp>
        <p:nvSpPr>
          <p:cNvPr id="6" name="Content Placeholder 5"/>
          <p:cNvSpPr>
            <a:spLocks noGrp="1"/>
          </p:cNvSpPr>
          <p:nvPr>
            <p:ph idx="1"/>
          </p:nvPr>
        </p:nvSpPr>
        <p:spPr/>
        <p:txBody>
          <a:bodyPr>
            <a:normAutofit fontScale="92500"/>
          </a:bodyPr>
          <a:lstStyle/>
          <a:p>
            <a:r>
              <a:rPr lang="en-US" dirty="0" smtClean="0"/>
              <a:t>Look </a:t>
            </a:r>
            <a:r>
              <a:rPr lang="en-US" dirty="0"/>
              <a:t>at forecast </a:t>
            </a:r>
            <a:r>
              <a:rPr lang="en-US" dirty="0" smtClean="0"/>
              <a:t>charts</a:t>
            </a:r>
          </a:p>
          <a:p>
            <a:pPr lvl="1"/>
            <a:r>
              <a:rPr lang="en-US" dirty="0" smtClean="0"/>
              <a:t>Is </a:t>
            </a:r>
            <a:r>
              <a:rPr lang="en-US" dirty="0"/>
              <a:t>there a front </a:t>
            </a:r>
            <a:r>
              <a:rPr lang="en-US" dirty="0" smtClean="0"/>
              <a:t>coming with </a:t>
            </a:r>
            <a:r>
              <a:rPr lang="en-US" dirty="0"/>
              <a:t>a major change in wind and </a:t>
            </a:r>
            <a:r>
              <a:rPr lang="en-US" dirty="0" smtClean="0"/>
              <a:t>weather?</a:t>
            </a:r>
          </a:p>
          <a:p>
            <a:pPr lvl="1"/>
            <a:r>
              <a:rPr lang="en-US" dirty="0" smtClean="0"/>
              <a:t>or are thing stable and so shift attention to detail?</a:t>
            </a:r>
          </a:p>
          <a:p>
            <a:r>
              <a:rPr lang="en-US" dirty="0" smtClean="0"/>
              <a:t>Listen to (or read) the marine weather forecast</a:t>
            </a:r>
          </a:p>
          <a:p>
            <a:r>
              <a:rPr lang="en-US" dirty="0" smtClean="0"/>
              <a:t>Consider your knowledge of the local wind effects</a:t>
            </a:r>
          </a:p>
          <a:p>
            <a:pPr lvl="1"/>
            <a:r>
              <a:rPr lang="en-US" dirty="0" smtClean="0"/>
              <a:t>Sea breezes, effects of islands, straights, and channels</a:t>
            </a:r>
          </a:p>
        </p:txBody>
      </p:sp>
      <p:sp>
        <p:nvSpPr>
          <p:cNvPr id="4" name="Footer Placeholder 3"/>
          <p:cNvSpPr>
            <a:spLocks noGrp="1"/>
          </p:cNvSpPr>
          <p:nvPr>
            <p:ph type="ftr" sz="quarter" idx="11"/>
          </p:nvPr>
        </p:nvSpPr>
        <p:spPr/>
        <p:txBody>
          <a:bodyPr/>
          <a:lstStyle/>
          <a:p>
            <a:r>
              <a:rPr lang="en-US" smtClean="0"/>
              <a:t>Weather                                   MIT IAP 2016 </a:t>
            </a:r>
            <a:endParaRPr lang="en-US"/>
          </a:p>
        </p:txBody>
      </p:sp>
    </p:spTree>
    <p:extLst>
      <p:ext uri="{BB962C8B-B14F-4D97-AF65-F5344CB8AC3E}">
        <p14:creationId xmlns:p14="http://schemas.microsoft.com/office/powerpoint/2010/main" val="28044781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NWS Marine Forecast</a:t>
            </a:r>
          </a:p>
        </p:txBody>
      </p:sp>
      <p:sp>
        <p:nvSpPr>
          <p:cNvPr id="6" name="Content Placeholder 5"/>
          <p:cNvSpPr>
            <a:spLocks noGrp="1"/>
          </p:cNvSpPr>
          <p:nvPr>
            <p:ph sz="half" idx="1"/>
          </p:nvPr>
        </p:nvSpPr>
        <p:spPr/>
        <p:txBody>
          <a:bodyPr>
            <a:noAutofit/>
          </a:bodyPr>
          <a:lstStyle/>
          <a:p>
            <a:pPr marL="0" indent="0">
              <a:buNone/>
            </a:pPr>
            <a:r>
              <a:rPr lang="en-US" sz="1400" dirty="0"/>
              <a:t>ANZ200-251300- </a:t>
            </a:r>
            <a:r>
              <a:rPr lang="en-US" sz="1400" b="1" dirty="0"/>
              <a:t> 717 PM EST SUN JAN </a:t>
            </a:r>
            <a:r>
              <a:rPr lang="en-US" sz="1400" b="1" dirty="0" smtClean="0"/>
              <a:t>24 2016</a:t>
            </a:r>
            <a:r>
              <a:rPr lang="en-US" sz="1400" dirty="0" smtClean="0"/>
              <a:t> </a:t>
            </a:r>
          </a:p>
          <a:p>
            <a:pPr marL="0" indent="0">
              <a:buNone/>
            </a:pPr>
            <a:r>
              <a:rPr lang="en-US" sz="1400" b="1" dirty="0" smtClean="0"/>
              <a:t>.</a:t>
            </a:r>
            <a:r>
              <a:rPr lang="en-US" sz="1400" b="1" dirty="0"/>
              <a:t>SYNOPSIS FOR MASSACHUSETTS AND RHODE ISLAND COASTAL WATERS...</a:t>
            </a:r>
            <a:r>
              <a:rPr lang="en-US" sz="1400" dirty="0"/>
              <a:t>  HIGH PRES WILL BUILD OVER THE NATION/S EAST TONIGHT...THEN MOVE  OFFSHORE OF THE MID ATLANTIC COAST MON. A WEAK COLD FRONT WILL  SLOWLY APPROACH THE FROM THE WEST...PASSING ACROSS THE WATERS WED  MORNING. HIGH PRES RETURNS TO NEW ENGLAND WED NIGHT AND THU THEN  SHIFTS NE TOWARD THE CANADIAN MARITIMES THU NIGHT. ON ITS HEELS WILL  BE AN OCEAN STORM PASSING WELL SE OF NANTUCKET FRI. </a:t>
            </a:r>
            <a:endParaRPr lang="en-US" sz="1400" dirty="0" smtClean="0"/>
          </a:p>
          <a:p>
            <a:pPr marL="0" indent="0">
              <a:buNone/>
            </a:pPr>
            <a:r>
              <a:rPr lang="en-US" sz="1400" dirty="0" smtClean="0"/>
              <a:t>ANZ230-251300- </a:t>
            </a:r>
            <a:r>
              <a:rPr lang="en-US" sz="1400" dirty="0"/>
              <a:t> BOSTON HARBOR- </a:t>
            </a:r>
            <a:r>
              <a:rPr lang="en-US" sz="1400" b="1" dirty="0"/>
              <a:t> 717 PM EST SUN JAN 24 2016</a:t>
            </a:r>
            <a:r>
              <a:rPr lang="en-US" sz="1400" dirty="0"/>
              <a:t>   </a:t>
            </a:r>
            <a:r>
              <a:rPr lang="en-US" sz="1400" b="1" dirty="0"/>
              <a:t> TONIGHT</a:t>
            </a:r>
            <a:r>
              <a:rPr lang="en-US" sz="1400" dirty="0"/>
              <a:t>  NW WINDS 5 TO 10 KT. WAVES 1 FOOT OR LESS... EXCEPT  3 TO 5 FT AT THE OUTER HARBOR ENTRANCE. </a:t>
            </a:r>
            <a:r>
              <a:rPr lang="en-US" sz="1400" b="1" dirty="0"/>
              <a:t> </a:t>
            </a:r>
            <a:endParaRPr lang="en-US" sz="1400" b="1" dirty="0" smtClean="0"/>
          </a:p>
          <a:p>
            <a:pPr marL="0" indent="0">
              <a:buNone/>
            </a:pPr>
            <a:r>
              <a:rPr lang="en-US" sz="1400" b="1" dirty="0" smtClean="0"/>
              <a:t>MON</a:t>
            </a:r>
            <a:r>
              <a:rPr lang="en-US" sz="1400" dirty="0" smtClean="0"/>
              <a:t> </a:t>
            </a:r>
            <a:r>
              <a:rPr lang="en-US" sz="1400" dirty="0"/>
              <a:t> NW WINDS 5 TO 10 KT...BECOMING W IN THE AFTERNOON. WAVES  1 FOOT OR LESS...EXCEPT 2 TO 4 FT AT THE OUTER HARBOR ENTRANCE</a:t>
            </a:r>
            <a:r>
              <a:rPr lang="en-US" sz="1400" dirty="0" smtClean="0"/>
              <a:t>.</a:t>
            </a:r>
          </a:p>
          <a:p>
            <a:pPr marL="0" indent="0">
              <a:buNone/>
            </a:pPr>
            <a:r>
              <a:rPr lang="en-US" sz="1400" b="1" dirty="0"/>
              <a:t>MON NIGHT</a:t>
            </a:r>
            <a:r>
              <a:rPr lang="en-US" sz="1400" dirty="0"/>
              <a:t>  S WINDS 5 TO 10 KT. WAVES 1 FOOT OR LESS. </a:t>
            </a:r>
            <a:r>
              <a:rPr lang="en-US" sz="1400" b="1" dirty="0"/>
              <a:t> </a:t>
            </a:r>
            <a:endParaRPr lang="en-US" sz="1400" dirty="0"/>
          </a:p>
        </p:txBody>
      </p:sp>
      <p:sp>
        <p:nvSpPr>
          <p:cNvPr id="7" name="Content Placeholder 6"/>
          <p:cNvSpPr>
            <a:spLocks noGrp="1"/>
          </p:cNvSpPr>
          <p:nvPr>
            <p:ph sz="half" idx="2"/>
          </p:nvPr>
        </p:nvSpPr>
        <p:spPr/>
        <p:txBody>
          <a:bodyPr>
            <a:normAutofit fontScale="55000" lnSpcReduction="20000"/>
          </a:bodyPr>
          <a:lstStyle/>
          <a:p>
            <a:pPr marL="0" indent="0">
              <a:buNone/>
            </a:pPr>
            <a:r>
              <a:rPr lang="en-US" b="1" dirty="0" smtClean="0"/>
              <a:t>TUE</a:t>
            </a:r>
            <a:r>
              <a:rPr lang="en-US" dirty="0" smtClean="0"/>
              <a:t> </a:t>
            </a:r>
            <a:r>
              <a:rPr lang="en-US" dirty="0"/>
              <a:t> SW WINDS 10 TO 15 KT...INCREASING TO 15 TO 20 KT IN THE  AFTERNOON. GUSTS UP TO 30 KT. WAVES AROUND 2 FT. </a:t>
            </a:r>
            <a:r>
              <a:rPr lang="en-US" b="1" dirty="0"/>
              <a:t> </a:t>
            </a:r>
            <a:endParaRPr lang="en-US" b="1" dirty="0" smtClean="0"/>
          </a:p>
          <a:p>
            <a:pPr marL="0" indent="0">
              <a:buNone/>
            </a:pPr>
            <a:r>
              <a:rPr lang="en-US" b="1" dirty="0" smtClean="0"/>
              <a:t>TUE </a:t>
            </a:r>
            <a:r>
              <a:rPr lang="en-US" b="1" dirty="0"/>
              <a:t>NIGHT</a:t>
            </a:r>
            <a:r>
              <a:rPr lang="en-US" dirty="0"/>
              <a:t>  SW WINDS 15 TO 20 KT WITH GUSTS UP TO 30 KT...  DIMINISHING TO 10 TO 15 KT WITH GUSTS UP TO 20 KT AFTER MIDNIGHT.  WAVES AROUND 2 FT. </a:t>
            </a:r>
            <a:r>
              <a:rPr lang="en-US" b="1" dirty="0"/>
              <a:t> </a:t>
            </a:r>
            <a:endParaRPr lang="en-US" b="1" dirty="0" smtClean="0"/>
          </a:p>
          <a:p>
            <a:pPr marL="0" indent="0">
              <a:buNone/>
            </a:pPr>
            <a:r>
              <a:rPr lang="en-US" b="1" dirty="0" smtClean="0"/>
              <a:t>WED</a:t>
            </a:r>
            <a:r>
              <a:rPr lang="en-US" dirty="0" smtClean="0"/>
              <a:t> </a:t>
            </a:r>
            <a:r>
              <a:rPr lang="en-US" dirty="0"/>
              <a:t> W WINDS 5 TO 10 KT. WAVES 1 FOOT OR LESS. </a:t>
            </a:r>
            <a:r>
              <a:rPr lang="en-US" b="1" dirty="0"/>
              <a:t> </a:t>
            </a:r>
            <a:endParaRPr lang="en-US" b="1" dirty="0" smtClean="0"/>
          </a:p>
          <a:p>
            <a:pPr marL="0" indent="0">
              <a:buNone/>
            </a:pPr>
            <a:r>
              <a:rPr lang="en-US" b="1" dirty="0" smtClean="0"/>
              <a:t>WED </a:t>
            </a:r>
            <a:r>
              <a:rPr lang="en-US" b="1" dirty="0"/>
              <a:t>NIGHT</a:t>
            </a:r>
            <a:r>
              <a:rPr lang="en-US" dirty="0"/>
              <a:t>  W WINDS 5 TO 10 KT...BECOMING NW AFTER MIDNIGHT.  WAVES 1 FOOT OR LESS. </a:t>
            </a:r>
            <a:r>
              <a:rPr lang="en-US" b="1" dirty="0"/>
              <a:t> </a:t>
            </a:r>
            <a:endParaRPr lang="en-US" b="1" dirty="0" smtClean="0"/>
          </a:p>
          <a:p>
            <a:pPr marL="0" indent="0">
              <a:buNone/>
            </a:pPr>
            <a:r>
              <a:rPr lang="en-US" b="1" dirty="0" smtClean="0"/>
              <a:t>THU</a:t>
            </a:r>
            <a:r>
              <a:rPr lang="en-US" dirty="0" smtClean="0"/>
              <a:t> </a:t>
            </a:r>
            <a:r>
              <a:rPr lang="en-US" dirty="0"/>
              <a:t> E WINDS AROUND 5 KT. WAVES 1 FOOT OR LESS. </a:t>
            </a:r>
            <a:r>
              <a:rPr lang="en-US" b="1" dirty="0"/>
              <a:t> </a:t>
            </a:r>
            <a:endParaRPr lang="en-US" b="1" dirty="0" smtClean="0"/>
          </a:p>
          <a:p>
            <a:pPr marL="0" indent="0">
              <a:buNone/>
            </a:pPr>
            <a:r>
              <a:rPr lang="en-US" b="1" dirty="0" smtClean="0"/>
              <a:t>THU </a:t>
            </a:r>
            <a:r>
              <a:rPr lang="en-US" b="1" dirty="0"/>
              <a:t>NIGHT</a:t>
            </a:r>
            <a:r>
              <a:rPr lang="en-US" dirty="0"/>
              <a:t>  E WINDS 5 TO 10 KT. WAVES 1 FOOT OR LESS. A CHANCE  OF SNOW. VSBY 1 TO 3 NM. </a:t>
            </a:r>
            <a:r>
              <a:rPr lang="en-US" b="1" dirty="0"/>
              <a:t> </a:t>
            </a:r>
            <a:endParaRPr lang="en-US" b="1" dirty="0" smtClean="0"/>
          </a:p>
          <a:p>
            <a:pPr marL="0" indent="0">
              <a:buNone/>
            </a:pPr>
            <a:r>
              <a:rPr lang="en-US" b="1" dirty="0" smtClean="0"/>
              <a:t>FRI</a:t>
            </a:r>
            <a:r>
              <a:rPr lang="en-US" dirty="0" smtClean="0"/>
              <a:t> </a:t>
            </a:r>
            <a:r>
              <a:rPr lang="en-US" dirty="0"/>
              <a:t> N WINDS 5 TO 10 KT. WAVES 1 FOOT OR LESS. A CHANCE OF SNOW  AND RAIN. VSBY 1 TO 3 NM. </a:t>
            </a:r>
            <a:r>
              <a:rPr lang="en-US" b="1" dirty="0"/>
              <a:t> </a:t>
            </a:r>
            <a:endParaRPr lang="en-US" b="1" dirty="0" smtClean="0"/>
          </a:p>
          <a:p>
            <a:pPr marL="0" indent="0">
              <a:buNone/>
            </a:pPr>
            <a:r>
              <a:rPr lang="en-US" b="1" dirty="0" smtClean="0"/>
              <a:t>FRI </a:t>
            </a:r>
            <a:r>
              <a:rPr lang="en-US" b="1" dirty="0"/>
              <a:t>NIGHT</a:t>
            </a:r>
            <a:r>
              <a:rPr lang="en-US" dirty="0"/>
              <a:t>  NW WINDS 5 TO 10 KT. WAVES 1 FOOT OR LESS...EXCEPT  2 TO 4 FT AT THE OUTER HARBOR ENTRANCE. </a:t>
            </a:r>
            <a:endParaRPr lang="en-US" dirty="0" smtClean="0"/>
          </a:p>
          <a:p>
            <a:pPr marL="0" indent="0">
              <a:buNone/>
            </a:pPr>
            <a:r>
              <a:rPr lang="en-US" dirty="0" smtClean="0"/>
              <a:t>$$</a:t>
            </a: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smtClean="0"/>
              <a:t>Weather                                   MIT IAP 2016 </a:t>
            </a:r>
            <a:endParaRPr lang="en-US"/>
          </a:p>
        </p:txBody>
      </p:sp>
    </p:spTree>
    <p:extLst>
      <p:ext uri="{BB962C8B-B14F-4D97-AF65-F5344CB8AC3E}">
        <p14:creationId xmlns:p14="http://schemas.microsoft.com/office/powerpoint/2010/main" val="13577598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Read the local paper</a:t>
            </a:r>
            <a:endParaRPr lang="en-US" dirty="0"/>
          </a:p>
        </p:txBody>
      </p:sp>
      <p:sp>
        <p:nvSpPr>
          <p:cNvPr id="4" name="Footer Placeholder 3"/>
          <p:cNvSpPr>
            <a:spLocks noGrp="1"/>
          </p:cNvSpPr>
          <p:nvPr>
            <p:ph type="ftr" sz="quarter" idx="11"/>
          </p:nvPr>
        </p:nvSpPr>
        <p:spPr/>
        <p:txBody>
          <a:bodyPr/>
          <a:lstStyle/>
          <a:p>
            <a:r>
              <a:rPr lang="en-US" smtClean="0"/>
              <a:t>Weather                                   MIT IAP 2016 </a:t>
            </a:r>
            <a:endParaRPr lang="en-US"/>
          </a:p>
        </p:txBody>
      </p:sp>
      <p:pic>
        <p:nvPicPr>
          <p:cNvPr id="12290" name="Picture 2" descr="http://www.grenadabluewatersailing.com/wp-content/uploads/2014/09/Fronts-uk-weather-fil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087" y="1438275"/>
            <a:ext cx="6256602" cy="435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756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Coastal sailing for a few days</a:t>
            </a:r>
            <a:endParaRPr lang="en-US" dirty="0"/>
          </a:p>
        </p:txBody>
      </p:sp>
      <p:sp>
        <p:nvSpPr>
          <p:cNvPr id="3" name="Content Placeholder 2"/>
          <p:cNvSpPr>
            <a:spLocks noGrp="1"/>
          </p:cNvSpPr>
          <p:nvPr>
            <p:ph idx="1"/>
          </p:nvPr>
        </p:nvSpPr>
        <p:spPr/>
        <p:txBody>
          <a:bodyPr/>
          <a:lstStyle/>
          <a:p>
            <a:r>
              <a:rPr lang="en-US" dirty="0" smtClean="0"/>
              <a:t>Hope for the best; plan for the worst</a:t>
            </a:r>
          </a:p>
          <a:p>
            <a:r>
              <a:rPr lang="en-US" dirty="0" smtClean="0"/>
              <a:t>Is it safe now, and is the window opening or closing?</a:t>
            </a:r>
          </a:p>
          <a:p>
            <a:r>
              <a:rPr lang="en-US" dirty="0" smtClean="0"/>
              <a:t>What’s the down side look like?</a:t>
            </a:r>
          </a:p>
          <a:p>
            <a:pPr lvl="1"/>
            <a:r>
              <a:rPr lang="en-US" dirty="0" smtClean="0"/>
              <a:t>If the wind shifts, will you be beating all the way home?</a:t>
            </a:r>
          </a:p>
          <a:p>
            <a:pPr lvl="1"/>
            <a:r>
              <a:rPr lang="en-US" dirty="0" smtClean="0"/>
              <a:t>What’s “Plan B”?</a:t>
            </a:r>
          </a:p>
          <a:p>
            <a:endParaRPr lang="en-US" dirty="0"/>
          </a:p>
        </p:txBody>
      </p:sp>
      <p:sp>
        <p:nvSpPr>
          <p:cNvPr id="4" name="Footer Placeholder 3"/>
          <p:cNvSpPr>
            <a:spLocks noGrp="1"/>
          </p:cNvSpPr>
          <p:nvPr>
            <p:ph type="ftr" sz="quarter" idx="11"/>
          </p:nvPr>
        </p:nvSpPr>
        <p:spPr/>
        <p:txBody>
          <a:bodyPr/>
          <a:lstStyle/>
          <a:p>
            <a:r>
              <a:rPr lang="en-US" smtClean="0"/>
              <a:t>Weather                                   MIT IAP 2016 </a:t>
            </a:r>
            <a:endParaRPr lang="en-US"/>
          </a:p>
        </p:txBody>
      </p:sp>
    </p:spTree>
    <p:extLst>
      <p:ext uri="{BB962C8B-B14F-4D97-AF65-F5344CB8AC3E}">
        <p14:creationId xmlns:p14="http://schemas.microsoft.com/office/powerpoint/2010/main" val="3307339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Weather Forecasts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National Weather Service Marine Forecast</a:t>
            </a:r>
          </a:p>
          <a:p>
            <a:pPr lvl="1"/>
            <a:r>
              <a:rPr lang="en-US" sz="2400" dirty="0" smtClean="0">
                <a:hlinkClick r:id="rId2"/>
              </a:rPr>
              <a:t>www.weather.gov/marine</a:t>
            </a:r>
            <a:endParaRPr lang="en-US" sz="2400" dirty="0"/>
          </a:p>
          <a:p>
            <a:pPr lvl="1"/>
            <a:r>
              <a:rPr lang="en-US" sz="2400" dirty="0" smtClean="0"/>
              <a:t>Also available for mobile devices </a:t>
            </a:r>
            <a:r>
              <a:rPr lang="en-US" sz="2400" dirty="0" smtClean="0">
                <a:hlinkClick r:id="rId3"/>
              </a:rPr>
              <a:t>mobile.weather.gov</a:t>
            </a:r>
            <a:endParaRPr lang="en-US" sz="2400" dirty="0" smtClean="0"/>
          </a:p>
          <a:p>
            <a:pPr lvl="1"/>
            <a:r>
              <a:rPr lang="en-US" sz="2400" dirty="0" smtClean="0"/>
              <a:t>A long list of government sources for weather</a:t>
            </a:r>
          </a:p>
          <a:p>
            <a:r>
              <a:rPr lang="en-US" dirty="0" smtClean="0"/>
              <a:t>NOAA Weather Radio</a:t>
            </a:r>
          </a:p>
          <a:p>
            <a:pPr lvl="1"/>
            <a:r>
              <a:rPr lang="en-US" sz="2400" dirty="0" smtClean="0"/>
              <a:t>WX on your VHF radio</a:t>
            </a:r>
          </a:p>
          <a:p>
            <a:r>
              <a:rPr lang="en-US" dirty="0" smtClean="0"/>
              <a:t>NOAA Weather Fax</a:t>
            </a:r>
          </a:p>
          <a:p>
            <a:r>
              <a:rPr lang="en-US" dirty="0" smtClean="0"/>
              <a:t>Commercial Products</a:t>
            </a:r>
          </a:p>
          <a:p>
            <a:pPr lvl="1"/>
            <a:r>
              <a:rPr lang="en-US" dirty="0" smtClean="0"/>
              <a:t>Examples: </a:t>
            </a:r>
            <a:r>
              <a:rPr lang="en-US" dirty="0" err="1" smtClean="0"/>
              <a:t>SailFlow</a:t>
            </a:r>
            <a:r>
              <a:rPr lang="en-US" dirty="0"/>
              <a:t>, </a:t>
            </a:r>
            <a:r>
              <a:rPr lang="en-US" dirty="0" err="1" smtClean="0"/>
              <a:t>Buoyweather</a:t>
            </a:r>
            <a:r>
              <a:rPr lang="en-US" dirty="0" smtClean="0"/>
              <a:t>, Predict Wind, </a:t>
            </a:r>
            <a:r>
              <a:rPr lang="en-US" dirty="0" err="1" smtClean="0"/>
              <a:t>mobileGrib</a:t>
            </a:r>
            <a:endParaRPr lang="en-US" dirty="0"/>
          </a:p>
          <a:p>
            <a:pPr lvl="1"/>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Weather                                   MIT IAP 2016 </a:t>
            </a:r>
            <a:endParaRPr lang="en-US"/>
          </a:p>
        </p:txBody>
      </p:sp>
    </p:spTree>
    <p:extLst>
      <p:ext uri="{BB962C8B-B14F-4D97-AF65-F5344CB8AC3E}">
        <p14:creationId xmlns:p14="http://schemas.microsoft.com/office/powerpoint/2010/main" val="12949415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0" y="274638"/>
            <a:ext cx="2819400" cy="2087562"/>
          </a:xfrm>
        </p:spPr>
        <p:txBody>
          <a:bodyPr>
            <a:normAutofit fontScale="90000"/>
          </a:bodyPr>
          <a:lstStyle/>
          <a:p>
            <a:r>
              <a:rPr lang="en-US" dirty="0" smtClean="0"/>
              <a:t>NOAA Weather Fax</a:t>
            </a:r>
            <a:br>
              <a:rPr lang="en-US" dirty="0" smtClean="0"/>
            </a:br>
            <a:r>
              <a:rPr lang="en-US" sz="3600" dirty="0" smtClean="0"/>
              <a:t>Surface Charts</a:t>
            </a:r>
            <a:endParaRPr lang="en-US" dirty="0"/>
          </a:p>
        </p:txBody>
      </p:sp>
      <p:sp>
        <p:nvSpPr>
          <p:cNvPr id="5" name="Footer Placeholder 4"/>
          <p:cNvSpPr>
            <a:spLocks noGrp="1"/>
          </p:cNvSpPr>
          <p:nvPr>
            <p:ph type="ftr" sz="quarter" idx="11"/>
          </p:nvPr>
        </p:nvSpPr>
        <p:spPr/>
        <p:txBody>
          <a:bodyPr/>
          <a:lstStyle/>
          <a:p>
            <a:r>
              <a:rPr lang="en-US" smtClean="0"/>
              <a:t>Weather                                   MIT IAP 2016 </a:t>
            </a:r>
            <a:endParaRPr lang="en-US"/>
          </a:p>
        </p:txBody>
      </p:sp>
      <p:pic>
        <p:nvPicPr>
          <p:cNvPr id="3074" name="Picture 2" descr="http://www.opc.ncep.noaa.gov/shtml/pyaa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003"/>
            <a:ext cx="5653505" cy="67909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nomadsailing.files.wordpress.com/2015/02/wind-strength-symbols.gif"/>
          <p:cNvPicPr>
            <a:picLocks noChangeAspect="1" noChangeArrowheads="1"/>
          </p:cNvPicPr>
          <p:nvPr/>
        </p:nvPicPr>
        <p:blipFill rotWithShape="1">
          <a:blip r:embed="rId3">
            <a:extLst>
              <a:ext uri="{28A0092B-C50C-407E-A947-70E740481C1C}">
                <a14:useLocalDpi xmlns:a14="http://schemas.microsoft.com/office/drawing/2010/main" val="0"/>
              </a:ext>
            </a:extLst>
          </a:blip>
          <a:srcRect b="55981"/>
          <a:stretch/>
        </p:blipFill>
        <p:spPr bwMode="auto">
          <a:xfrm>
            <a:off x="4465920" y="5486400"/>
            <a:ext cx="467808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4060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Causes of Weather</a:t>
            </a:r>
          </a:p>
        </p:txBody>
      </p:sp>
      <p:sp>
        <p:nvSpPr>
          <p:cNvPr id="3" name="Content Placeholder 2"/>
          <p:cNvSpPr>
            <a:spLocks noGrp="1"/>
          </p:cNvSpPr>
          <p:nvPr>
            <p:ph idx="1"/>
          </p:nvPr>
        </p:nvSpPr>
        <p:spPr/>
        <p:txBody>
          <a:bodyPr>
            <a:normAutofit lnSpcReduction="10000"/>
          </a:bodyPr>
          <a:lstStyle/>
          <a:p>
            <a:r>
              <a:rPr lang="en-US" dirty="0" smtClean="0"/>
              <a:t>Atmospheric pressure</a:t>
            </a:r>
          </a:p>
          <a:p>
            <a:r>
              <a:rPr lang="en-US" dirty="0" smtClean="0"/>
              <a:t>The global wind pattern</a:t>
            </a:r>
          </a:p>
          <a:p>
            <a:r>
              <a:rPr lang="en-US" dirty="0" smtClean="0"/>
              <a:t>Wind and weather</a:t>
            </a:r>
          </a:p>
          <a:p>
            <a:r>
              <a:rPr lang="en-US" dirty="0" smtClean="0"/>
              <a:t>Air masses</a:t>
            </a:r>
          </a:p>
          <a:p>
            <a:r>
              <a:rPr lang="en-US" dirty="0" smtClean="0"/>
              <a:t>Atmospheric pressure</a:t>
            </a:r>
          </a:p>
          <a:p>
            <a:r>
              <a:rPr lang="en-US" dirty="0" smtClean="0"/>
              <a:t>Isobars</a:t>
            </a:r>
          </a:p>
          <a:p>
            <a:r>
              <a:rPr lang="en-US" dirty="0" smtClean="0"/>
              <a:t>Dew point (determines bottom of cloud formations, fog, and rain)</a:t>
            </a:r>
          </a:p>
        </p:txBody>
      </p:sp>
      <p:sp>
        <p:nvSpPr>
          <p:cNvPr id="5" name="Footer Placeholder 4"/>
          <p:cNvSpPr>
            <a:spLocks noGrp="1"/>
          </p:cNvSpPr>
          <p:nvPr>
            <p:ph type="ftr" sz="quarter" idx="11"/>
          </p:nvPr>
        </p:nvSpPr>
        <p:spPr/>
        <p:txBody>
          <a:bodyPr/>
          <a:lstStyle/>
          <a:p>
            <a:r>
              <a:rPr lang="en-US" smtClean="0"/>
              <a:t>Bluewater Weather             MIT IAP 2016 </a:t>
            </a:r>
            <a:endParaRPr lang="en-US"/>
          </a:p>
        </p:txBody>
      </p:sp>
    </p:spTree>
    <p:extLst>
      <p:ext uri="{BB962C8B-B14F-4D97-AF65-F5344CB8AC3E}">
        <p14:creationId xmlns:p14="http://schemas.microsoft.com/office/powerpoint/2010/main" val="19579962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7240"/>
            <a:ext cx="9144000" cy="6080760"/>
          </a:xfrm>
          <a:prstGeom prst="rect">
            <a:avLst/>
          </a:prstGeom>
        </p:spPr>
      </p:pic>
      <p:sp>
        <p:nvSpPr>
          <p:cNvPr id="6" name="Title 5"/>
          <p:cNvSpPr>
            <a:spLocks noGrp="1"/>
          </p:cNvSpPr>
          <p:nvPr>
            <p:ph type="title"/>
          </p:nvPr>
        </p:nvSpPr>
        <p:spPr>
          <a:xfrm>
            <a:off x="457200" y="0"/>
            <a:ext cx="8229600" cy="1143000"/>
          </a:xfrm>
        </p:spPr>
        <p:txBody>
          <a:bodyPr/>
          <a:lstStyle/>
          <a:p>
            <a:r>
              <a:rPr lang="en-US" dirty="0" smtClean="0"/>
              <a:t>NOAA Weather Fax – Wind/Wave</a:t>
            </a:r>
            <a:endParaRPr lang="en-US" dirty="0"/>
          </a:p>
        </p:txBody>
      </p:sp>
      <p:sp>
        <p:nvSpPr>
          <p:cNvPr id="5" name="Footer Placeholder 4"/>
          <p:cNvSpPr>
            <a:spLocks noGrp="1"/>
          </p:cNvSpPr>
          <p:nvPr>
            <p:ph type="ftr" sz="quarter" idx="11"/>
          </p:nvPr>
        </p:nvSpPr>
        <p:spPr/>
        <p:txBody>
          <a:bodyPr/>
          <a:lstStyle/>
          <a:p>
            <a:r>
              <a:rPr lang="en-US" smtClean="0"/>
              <a:t>Weather                                   MIT IAP 2016 </a:t>
            </a:r>
            <a:endParaRPr lang="en-US"/>
          </a:p>
        </p:txBody>
      </p:sp>
    </p:spTree>
    <p:extLst>
      <p:ext uri="{BB962C8B-B14F-4D97-AF65-F5344CB8AC3E}">
        <p14:creationId xmlns:p14="http://schemas.microsoft.com/office/powerpoint/2010/main" val="14929252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SailFlow</a:t>
            </a:r>
            <a:r>
              <a:rPr lang="en-US" dirty="0"/>
              <a:t/>
            </a:r>
            <a:br>
              <a:rPr lang="en-US" dirty="0"/>
            </a:br>
            <a:r>
              <a:rPr lang="en-US" sz="2800" dirty="0" smtClean="0"/>
              <a:t>http</a:t>
            </a:r>
            <a:r>
              <a:rPr lang="en-US" sz="2800" dirty="0"/>
              <a:t>://www.sailflow.com</a:t>
            </a:r>
            <a:r>
              <a:rPr lang="en-US" sz="2800" dirty="0" smtClean="0"/>
              <a:t>/</a:t>
            </a:r>
            <a:endParaRPr lang="en-US" dirty="0"/>
          </a:p>
        </p:txBody>
      </p:sp>
      <p:sp>
        <p:nvSpPr>
          <p:cNvPr id="4" name="Footer Placeholder 3"/>
          <p:cNvSpPr>
            <a:spLocks noGrp="1"/>
          </p:cNvSpPr>
          <p:nvPr>
            <p:ph type="ftr" sz="quarter" idx="11"/>
          </p:nvPr>
        </p:nvSpPr>
        <p:spPr/>
        <p:txBody>
          <a:bodyPr/>
          <a:lstStyle/>
          <a:p>
            <a:r>
              <a:rPr lang="en-US" smtClean="0"/>
              <a:t>Weather                                   MIT IAP 2016 </a:t>
            </a: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7458075"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73940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Demos</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Weather                                   MIT IAP 2016 </a:t>
            </a:r>
            <a:endParaRPr lang="en-US"/>
          </a:p>
        </p:txBody>
      </p:sp>
    </p:spTree>
    <p:extLst>
      <p:ext uri="{BB962C8B-B14F-4D97-AF65-F5344CB8AC3E}">
        <p14:creationId xmlns:p14="http://schemas.microsoft.com/office/powerpoint/2010/main" val="40753643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ebrown\Pictures\Sailing\Buzzards Bay\DSCF078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0800000" flipH="1" flipV="1">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smtClean="0"/>
              <a:t>Fair Winds and Following </a:t>
            </a:r>
            <a:r>
              <a:rPr lang="en-US" dirty="0" smtClean="0"/>
              <a:t>Seas!</a:t>
            </a:r>
            <a:endParaRPr lang="en-US" dirty="0"/>
          </a:p>
        </p:txBody>
      </p:sp>
      <p:sp>
        <p:nvSpPr>
          <p:cNvPr id="4" name="Footer Placeholder 3"/>
          <p:cNvSpPr>
            <a:spLocks noGrp="1"/>
          </p:cNvSpPr>
          <p:nvPr>
            <p:ph type="ftr" sz="quarter" idx="11"/>
          </p:nvPr>
        </p:nvSpPr>
        <p:spPr/>
        <p:txBody>
          <a:bodyPr/>
          <a:lstStyle/>
          <a:p>
            <a:r>
              <a:rPr lang="en-US" smtClean="0"/>
              <a:t>Weather                                   MIT IAP 2016 </a:t>
            </a:r>
            <a:endParaRPr lang="en-US"/>
          </a:p>
        </p:txBody>
      </p:sp>
    </p:spTree>
    <p:extLst>
      <p:ext uri="{BB962C8B-B14F-4D97-AF65-F5344CB8AC3E}">
        <p14:creationId xmlns:p14="http://schemas.microsoft.com/office/powerpoint/2010/main" val="18964340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smtClean="0"/>
              <a:t>The Causes of Weather</a:t>
            </a:r>
          </a:p>
        </p:txBody>
      </p:sp>
      <p:sp>
        <p:nvSpPr>
          <p:cNvPr id="3" name="Content Placeholder 2"/>
          <p:cNvSpPr>
            <a:spLocks noGrp="1"/>
          </p:cNvSpPr>
          <p:nvPr>
            <p:ph idx="1"/>
          </p:nvPr>
        </p:nvSpPr>
        <p:spPr>
          <a:xfrm>
            <a:off x="381000" y="838200"/>
            <a:ext cx="8229600" cy="4525963"/>
          </a:xfrm>
        </p:spPr>
        <p:txBody>
          <a:bodyPr>
            <a:normAutofit/>
          </a:bodyPr>
          <a:lstStyle/>
          <a:p>
            <a:pPr marL="0" indent="0">
              <a:buNone/>
            </a:pPr>
            <a:r>
              <a:rPr lang="en-US" sz="2400" dirty="0" smtClean="0"/>
              <a:t>Weather is caused by the interactions of air masses that are not in equilibrium – different pressures, temperatures, and moisture content. </a:t>
            </a:r>
          </a:p>
          <a:p>
            <a:pPr marL="0" indent="0">
              <a:buNone/>
            </a:pPr>
            <a:endParaRPr lang="en-US" sz="2400" dirty="0" smtClean="0"/>
          </a:p>
          <a:p>
            <a:pPr marL="0" indent="0">
              <a:buNone/>
            </a:pPr>
            <a:r>
              <a:rPr lang="en-US" sz="2400" dirty="0" smtClean="0"/>
              <a:t>Air masses are vast expanses of air that have similar densities, temperatures </a:t>
            </a:r>
            <a:r>
              <a:rPr lang="en-US" sz="2400" dirty="0"/>
              <a:t>and moisture</a:t>
            </a:r>
            <a:r>
              <a:rPr lang="en-US" sz="2400" dirty="0" smtClean="0"/>
              <a:t> and arise from different geographical regions; they move as part of the prevailing winds. </a:t>
            </a:r>
          </a:p>
          <a:p>
            <a:pPr marL="0" indent="0">
              <a:buNone/>
            </a:pPr>
            <a:endParaRPr lang="en-US" sz="2400" dirty="0"/>
          </a:p>
          <a:p>
            <a:pPr marL="0" indent="0">
              <a:buNone/>
            </a:pPr>
            <a:r>
              <a:rPr lang="en-US" sz="2400" dirty="0" smtClean="0"/>
              <a:t>When two dissimilar air masses meet, their boundary is a ‘front’, which is what gives rise to much of the interesting weather. </a:t>
            </a:r>
          </a:p>
        </p:txBody>
      </p:sp>
      <p:sp>
        <p:nvSpPr>
          <p:cNvPr id="5" name="Footer Placeholder 4"/>
          <p:cNvSpPr>
            <a:spLocks noGrp="1"/>
          </p:cNvSpPr>
          <p:nvPr>
            <p:ph type="ftr" sz="quarter" idx="11"/>
          </p:nvPr>
        </p:nvSpPr>
        <p:spPr/>
        <p:txBody>
          <a:bodyPr/>
          <a:lstStyle/>
          <a:p>
            <a:r>
              <a:rPr lang="en-US" smtClean="0"/>
              <a:t>Bluewater Weather             MIT IAP 2016 </a:t>
            </a:r>
            <a:endParaRPr lang="en-US"/>
          </a:p>
        </p:txBody>
      </p:sp>
    </p:spTree>
    <p:extLst>
      <p:ext uri="{BB962C8B-B14F-4D97-AF65-F5344CB8AC3E}">
        <p14:creationId xmlns:p14="http://schemas.microsoft.com/office/powerpoint/2010/main" val="61054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smtClean="0"/>
              <a:t>The Causes of Weather</a:t>
            </a:r>
          </a:p>
        </p:txBody>
      </p:sp>
      <p:sp>
        <p:nvSpPr>
          <p:cNvPr id="5" name="Footer Placeholder 4"/>
          <p:cNvSpPr>
            <a:spLocks noGrp="1"/>
          </p:cNvSpPr>
          <p:nvPr>
            <p:ph type="ftr" sz="quarter" idx="11"/>
          </p:nvPr>
        </p:nvSpPr>
        <p:spPr/>
        <p:txBody>
          <a:bodyPr/>
          <a:lstStyle/>
          <a:p>
            <a:r>
              <a:rPr lang="en-US" smtClean="0"/>
              <a:t>Bluewater Weather             MIT IAP 2016 </a:t>
            </a:r>
            <a:endParaRPr lang="en-US"/>
          </a:p>
        </p:txBody>
      </p:sp>
      <p:pic>
        <p:nvPicPr>
          <p:cNvPr id="4" name="Picture 3" descr="Screen Shot 2016-01-25 at 08.26.25.png"/>
          <p:cNvPicPr>
            <a:picLocks noChangeAspect="1"/>
          </p:cNvPicPr>
          <p:nvPr/>
        </p:nvPicPr>
        <p:blipFill rotWithShape="1">
          <a:blip r:embed="rId2">
            <a:extLst>
              <a:ext uri="{28A0092B-C50C-407E-A947-70E740481C1C}">
                <a14:useLocalDpi xmlns:a14="http://schemas.microsoft.com/office/drawing/2010/main" val="0"/>
              </a:ext>
            </a:extLst>
          </a:blip>
          <a:srcRect t="1791" b="18011"/>
          <a:stretch/>
        </p:blipFill>
        <p:spPr>
          <a:xfrm>
            <a:off x="1447800" y="685800"/>
            <a:ext cx="7559655" cy="6172200"/>
          </a:xfrm>
          <a:prstGeom prst="rect">
            <a:avLst/>
          </a:prstGeom>
        </p:spPr>
      </p:pic>
      <p:sp>
        <p:nvSpPr>
          <p:cNvPr id="6" name="TextBox 5"/>
          <p:cNvSpPr txBox="1"/>
          <p:nvPr/>
        </p:nvSpPr>
        <p:spPr>
          <a:xfrm>
            <a:off x="457200" y="1219200"/>
            <a:ext cx="2084350" cy="400110"/>
          </a:xfrm>
          <a:prstGeom prst="rect">
            <a:avLst/>
          </a:prstGeom>
          <a:noFill/>
        </p:spPr>
        <p:txBody>
          <a:bodyPr wrap="none" rtlCol="0">
            <a:spAutoFit/>
          </a:bodyPr>
          <a:lstStyle/>
          <a:p>
            <a:r>
              <a:rPr lang="en-US" sz="2000" b="1" dirty="0" smtClean="0"/>
              <a:t>Global Circulation</a:t>
            </a:r>
            <a:endParaRPr lang="en-US" sz="2000" b="1" dirty="0"/>
          </a:p>
        </p:txBody>
      </p:sp>
    </p:spTree>
    <p:extLst>
      <p:ext uri="{BB962C8B-B14F-4D97-AF65-F5344CB8AC3E}">
        <p14:creationId xmlns:p14="http://schemas.microsoft.com/office/powerpoint/2010/main" val="26664746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smtClean="0"/>
              <a:t>The Causes of Weather</a:t>
            </a:r>
          </a:p>
        </p:txBody>
      </p:sp>
      <p:pic>
        <p:nvPicPr>
          <p:cNvPr id="4" name="Content Placeholder 3" descr="Screen Shot 2016-01-25 at 07.54.57.png"/>
          <p:cNvPicPr>
            <a:picLocks noGrp="1" noChangeAspect="1"/>
          </p:cNvPicPr>
          <p:nvPr>
            <p:ph idx="1"/>
          </p:nvPr>
        </p:nvPicPr>
        <p:blipFill>
          <a:blip r:embed="rId2">
            <a:extLst>
              <a:ext uri="{28A0092B-C50C-407E-A947-70E740481C1C}">
                <a14:useLocalDpi xmlns:a14="http://schemas.microsoft.com/office/drawing/2010/main" val="0"/>
              </a:ext>
            </a:extLst>
          </a:blip>
          <a:srcRect t="3350" b="3350"/>
          <a:stretch>
            <a:fillRect/>
          </a:stretch>
        </p:blipFill>
        <p:spPr>
          <a:xfrm>
            <a:off x="381000" y="838200"/>
            <a:ext cx="8229600" cy="4525963"/>
          </a:xfrm>
        </p:spPr>
      </p:pic>
      <p:sp>
        <p:nvSpPr>
          <p:cNvPr id="5" name="Footer Placeholder 4"/>
          <p:cNvSpPr>
            <a:spLocks noGrp="1"/>
          </p:cNvSpPr>
          <p:nvPr>
            <p:ph type="ftr" sz="quarter" idx="11"/>
          </p:nvPr>
        </p:nvSpPr>
        <p:spPr/>
        <p:txBody>
          <a:bodyPr/>
          <a:lstStyle/>
          <a:p>
            <a:r>
              <a:rPr lang="en-US" smtClean="0"/>
              <a:t>Bluewater Weather             MIT IAP 2016 </a:t>
            </a:r>
            <a:endParaRPr lang="en-US"/>
          </a:p>
        </p:txBody>
      </p:sp>
      <p:sp>
        <p:nvSpPr>
          <p:cNvPr id="6" name="TextBox 5"/>
          <p:cNvSpPr txBox="1"/>
          <p:nvPr/>
        </p:nvSpPr>
        <p:spPr>
          <a:xfrm>
            <a:off x="533400" y="1600200"/>
            <a:ext cx="2326278" cy="400110"/>
          </a:xfrm>
          <a:prstGeom prst="rect">
            <a:avLst/>
          </a:prstGeom>
          <a:noFill/>
        </p:spPr>
        <p:txBody>
          <a:bodyPr wrap="none" rtlCol="0">
            <a:spAutoFit/>
          </a:bodyPr>
          <a:lstStyle/>
          <a:p>
            <a:r>
              <a:rPr lang="en-US" sz="2000" b="1" dirty="0" smtClean="0"/>
              <a:t>Origin of Air Masses</a:t>
            </a:r>
            <a:endParaRPr lang="en-US" sz="2000" b="1" dirty="0"/>
          </a:p>
        </p:txBody>
      </p:sp>
    </p:spTree>
    <p:extLst>
      <p:ext uri="{BB962C8B-B14F-4D97-AF65-F5344CB8AC3E}">
        <p14:creationId xmlns:p14="http://schemas.microsoft.com/office/powerpoint/2010/main" val="18606692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smtClean="0"/>
              <a:t>The Causes of Weather</a:t>
            </a:r>
          </a:p>
        </p:txBody>
      </p:sp>
      <p:sp>
        <p:nvSpPr>
          <p:cNvPr id="5" name="Footer Placeholder 4"/>
          <p:cNvSpPr>
            <a:spLocks noGrp="1"/>
          </p:cNvSpPr>
          <p:nvPr>
            <p:ph type="ftr" sz="quarter" idx="11"/>
          </p:nvPr>
        </p:nvSpPr>
        <p:spPr/>
        <p:txBody>
          <a:bodyPr/>
          <a:lstStyle/>
          <a:p>
            <a:r>
              <a:rPr lang="en-US" smtClean="0"/>
              <a:t>Bluewater Weather             MIT IAP 2016 </a:t>
            </a:r>
            <a:endParaRPr lang="en-US"/>
          </a:p>
        </p:txBody>
      </p:sp>
      <p:sp>
        <p:nvSpPr>
          <p:cNvPr id="6" name="TextBox 5"/>
          <p:cNvSpPr txBox="1"/>
          <p:nvPr/>
        </p:nvSpPr>
        <p:spPr>
          <a:xfrm>
            <a:off x="457200" y="304800"/>
            <a:ext cx="1676400" cy="1200328"/>
          </a:xfrm>
          <a:prstGeom prst="rect">
            <a:avLst/>
          </a:prstGeom>
          <a:noFill/>
        </p:spPr>
        <p:txBody>
          <a:bodyPr wrap="square" rtlCol="0">
            <a:spAutoFit/>
          </a:bodyPr>
          <a:lstStyle/>
          <a:p>
            <a:r>
              <a:rPr lang="en-US" sz="2400" b="1" dirty="0" smtClean="0"/>
              <a:t>Fronts and Weather Systems</a:t>
            </a:r>
            <a:endParaRPr lang="en-US" sz="2400" b="1" dirty="0"/>
          </a:p>
        </p:txBody>
      </p:sp>
      <p:pic>
        <p:nvPicPr>
          <p:cNvPr id="7" name="Picture 6" descr="Screen Shot 2016-01-25 at 13.26.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38100"/>
            <a:ext cx="5524500" cy="6667500"/>
          </a:xfrm>
          <a:prstGeom prst="rect">
            <a:avLst/>
          </a:prstGeom>
        </p:spPr>
      </p:pic>
    </p:spTree>
    <p:extLst>
      <p:ext uri="{BB962C8B-B14F-4D97-AF65-F5344CB8AC3E}">
        <p14:creationId xmlns:p14="http://schemas.microsoft.com/office/powerpoint/2010/main" val="41211682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dirty="0"/>
              <a:t>Fronts and </a:t>
            </a:r>
            <a:r>
              <a:rPr lang="en-US" sz="2400" b="1" dirty="0" smtClean="0"/>
              <a:t>Weather Systems</a:t>
            </a:r>
            <a:endParaRPr lang="en-US" sz="2400" b="1" dirty="0"/>
          </a:p>
        </p:txBody>
      </p:sp>
      <p:sp>
        <p:nvSpPr>
          <p:cNvPr id="5" name="Footer Placeholder 4"/>
          <p:cNvSpPr>
            <a:spLocks noGrp="1"/>
          </p:cNvSpPr>
          <p:nvPr>
            <p:ph type="ftr" sz="quarter" idx="11"/>
          </p:nvPr>
        </p:nvSpPr>
        <p:spPr/>
        <p:txBody>
          <a:bodyPr/>
          <a:lstStyle/>
          <a:p>
            <a:r>
              <a:rPr lang="en-US" smtClean="0"/>
              <a:t>Bluewater Weather             MIT IAP 2016 </a:t>
            </a:r>
            <a:endParaRPr lang="en-US"/>
          </a:p>
        </p:txBody>
      </p:sp>
      <p:sp>
        <p:nvSpPr>
          <p:cNvPr id="6" name="TextBox 5"/>
          <p:cNvSpPr txBox="1"/>
          <p:nvPr/>
        </p:nvSpPr>
        <p:spPr>
          <a:xfrm>
            <a:off x="228600" y="838200"/>
            <a:ext cx="8534400" cy="1938992"/>
          </a:xfrm>
          <a:prstGeom prst="rect">
            <a:avLst/>
          </a:prstGeom>
          <a:noFill/>
        </p:spPr>
        <p:txBody>
          <a:bodyPr wrap="square" rtlCol="0">
            <a:spAutoFit/>
          </a:bodyPr>
          <a:lstStyle/>
          <a:p>
            <a:r>
              <a:rPr lang="en-US" sz="2000" dirty="0" smtClean="0"/>
              <a:t>In </a:t>
            </a:r>
            <a:r>
              <a:rPr lang="en-US" sz="2000" b="1" dirty="0" smtClean="0"/>
              <a:t>a Cold Front </a:t>
            </a:r>
            <a:r>
              <a:rPr lang="en-US" sz="2000" dirty="0" smtClean="0"/>
              <a:t>the Cold </a:t>
            </a:r>
            <a:r>
              <a:rPr lang="en-US" sz="2000" dirty="0"/>
              <a:t>Air pushes underneath warm air and causes the air to rise violently and rapidly </a:t>
            </a:r>
          </a:p>
          <a:p>
            <a:r>
              <a:rPr lang="en-US" sz="2000" dirty="0"/>
              <a:t>– Cold fronts move fast 20- 35 </a:t>
            </a:r>
            <a:r>
              <a:rPr lang="en-US" sz="2000" dirty="0" err="1"/>
              <a:t>kts</a:t>
            </a:r>
            <a:r>
              <a:rPr lang="en-US" sz="2000" dirty="0"/>
              <a:t> </a:t>
            </a:r>
          </a:p>
          <a:p>
            <a:r>
              <a:rPr lang="en-US" sz="2000" dirty="0"/>
              <a:t>– Generally move E-SE </a:t>
            </a:r>
          </a:p>
          <a:p>
            <a:r>
              <a:rPr lang="en-US" sz="2000" dirty="0"/>
              <a:t>– Weather deteriorates rapidly </a:t>
            </a:r>
          </a:p>
          <a:p>
            <a:r>
              <a:rPr lang="en-US" sz="2000" dirty="0"/>
              <a:t>– Approaching clouds seen 50- 150 miles ahead of cold front </a:t>
            </a:r>
            <a:endParaRPr lang="en-US" sz="2000" dirty="0">
              <a:effectLst/>
            </a:endParaRPr>
          </a:p>
        </p:txBody>
      </p:sp>
      <p:pic>
        <p:nvPicPr>
          <p:cNvPr id="3" name="Picture 2" descr="Screen Shot 2016-01-25 at 13.39.39.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2845824"/>
            <a:ext cx="8001000" cy="3935976"/>
          </a:xfrm>
          <a:prstGeom prst="rect">
            <a:avLst/>
          </a:prstGeom>
        </p:spPr>
      </p:pic>
    </p:spTree>
    <p:extLst>
      <p:ext uri="{BB962C8B-B14F-4D97-AF65-F5344CB8AC3E}">
        <p14:creationId xmlns:p14="http://schemas.microsoft.com/office/powerpoint/2010/main" val="22495913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1766</TotalTime>
  <Words>1235</Words>
  <Application>Microsoft Office PowerPoint</Application>
  <PresentationFormat>On-screen Show (4:3)</PresentationFormat>
  <Paragraphs>212</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Aim of this session</vt:lpstr>
      <vt:lpstr>Agenda</vt:lpstr>
      <vt:lpstr>The Causes of Weather</vt:lpstr>
      <vt:lpstr>The Causes of Weather</vt:lpstr>
      <vt:lpstr>The Causes of Weather</vt:lpstr>
      <vt:lpstr>The Causes of Weather</vt:lpstr>
      <vt:lpstr>The Causes of Weather</vt:lpstr>
      <vt:lpstr>Fronts and Weather Systems</vt:lpstr>
      <vt:lpstr>Fronts and Weather Systems</vt:lpstr>
      <vt:lpstr>Fronts and Weather Systems</vt:lpstr>
      <vt:lpstr>PowerPoint Presentation</vt:lpstr>
      <vt:lpstr>PowerPoint Presentation</vt:lpstr>
      <vt:lpstr>Winds, Waves and Warnings</vt:lpstr>
      <vt:lpstr>Winds, Waves and Warnings</vt:lpstr>
      <vt:lpstr>Winds, Waves and Warnings</vt:lpstr>
      <vt:lpstr>Winds, Waves and Warnings</vt:lpstr>
      <vt:lpstr>Practical forecasting </vt:lpstr>
      <vt:lpstr>Reading the Weather</vt:lpstr>
      <vt:lpstr>Clouds</vt:lpstr>
      <vt:lpstr>Stratus </vt:lpstr>
      <vt:lpstr>Low-hanging stratus wisps </vt:lpstr>
      <vt:lpstr>Classic Altocumulus</vt:lpstr>
      <vt:lpstr>Jet Stream Cirrus</vt:lpstr>
      <vt:lpstr>Cumulus of Fair Weather </vt:lpstr>
      <vt:lpstr>Cumulus Congestus</vt:lpstr>
      <vt:lpstr>Reading the Weather</vt:lpstr>
      <vt:lpstr>Falling barometer = a Low is coming</vt:lpstr>
      <vt:lpstr>The Wind Drives the Waves</vt:lpstr>
      <vt:lpstr>The Effects of Land Morning to Afternoon</vt:lpstr>
      <vt:lpstr>The Effects of Land Evening to Night</vt:lpstr>
      <vt:lpstr>Forecasting products</vt:lpstr>
      <vt:lpstr>Predicting the Weather</vt:lpstr>
      <vt:lpstr>Day sailing - off your mooring and back</vt:lpstr>
      <vt:lpstr>NWS Marine Forecast</vt:lpstr>
      <vt:lpstr>Read the local paper</vt:lpstr>
      <vt:lpstr>Coastal sailing for a few days</vt:lpstr>
      <vt:lpstr>Sources of Weather Forecasts</vt:lpstr>
      <vt:lpstr>NOAA Weather Fax Surface Charts</vt:lpstr>
      <vt:lpstr>NOAA Weather Fax – Wind/Wave</vt:lpstr>
      <vt:lpstr>SailFlow http://www.sailflow.com/</vt:lpstr>
      <vt:lpstr>Demos</vt:lpstr>
      <vt:lpstr>Fair Winds and Following Seas!</vt:lpstr>
    </vt:vector>
  </TitlesOfParts>
  <Company>Forrester Research,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Brown</dc:creator>
  <cp:lastModifiedBy>Eric Brown</cp:lastModifiedBy>
  <cp:revision>37</cp:revision>
  <dcterms:created xsi:type="dcterms:W3CDTF">2016-01-20T01:28:40Z</dcterms:created>
  <dcterms:modified xsi:type="dcterms:W3CDTF">2016-01-25T21:16:15Z</dcterms:modified>
</cp:coreProperties>
</file>