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8" r:id="rId3"/>
    <p:sldId id="257" r:id="rId4"/>
    <p:sldId id="270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6" r:id="rId15"/>
    <p:sldId id="267" r:id="rId16"/>
    <p:sldId id="268" r:id="rId17"/>
    <p:sldId id="274" r:id="rId18"/>
    <p:sldId id="269" r:id="rId19"/>
    <p:sldId id="273" r:id="rId20"/>
    <p:sldId id="279" r:id="rId21"/>
    <p:sldId id="277" r:id="rId22"/>
    <p:sldId id="275" r:id="rId23"/>
    <p:sldId id="278" r:id="rId24"/>
    <p:sldId id="276" r:id="rId25"/>
    <p:sldId id="282" r:id="rId26"/>
  </p:sldIdLst>
  <p:sldSz cx="9144000" cy="5143500" type="screen16x9"/>
  <p:notesSz cx="6858000" cy="9144000"/>
  <p:embeddedFontLst>
    <p:embeddedFont>
      <p:font typeface="Average" pitchFamily="2" charset="77"/>
      <p:regular r:id="rId28"/>
    </p:embeddedFont>
    <p:embeddedFont>
      <p:font typeface="Oswald" pitchFamily="2" charset="77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5"/>
    <p:restoredTop sz="94622"/>
  </p:normalViewPr>
  <p:slideViewPr>
    <p:cSldViewPr snapToGrid="0">
      <p:cViewPr varScale="1">
        <p:scale>
          <a:sx n="71" d="100"/>
          <a:sy n="71" d="100"/>
        </p:scale>
        <p:origin x="184" y="1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5b5f6b35c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5b5f6b35c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5b5f6b35c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5b5f6b35c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5b5f6b35c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5b5f6b35c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5b5f6b35c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5b5f6b35c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5b5f6b35c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5b5f6b35c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5b5f6b35c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5b5f6b35c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5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Beacon</a:t>
            </a:r>
          </a:p>
          <a:p>
            <a:r>
              <a:rPr lang="en-US" dirty="0" err="1"/>
              <a:t>Daybeacon</a:t>
            </a:r>
            <a:endParaRPr lang="en-US" dirty="0"/>
          </a:p>
          <a:p>
            <a:r>
              <a:rPr lang="en-US" dirty="0" err="1"/>
              <a:t>Daymark</a:t>
            </a:r>
            <a:endParaRPr lang="en-US" dirty="0"/>
          </a:p>
          <a:p>
            <a:r>
              <a:rPr lang="en-US" dirty="0" err="1"/>
              <a:t>Bouy</a:t>
            </a:r>
            <a:r>
              <a:rPr lang="en-US" dirty="0"/>
              <a:t> </a:t>
            </a:r>
          </a:p>
          <a:p>
            <a:r>
              <a:rPr lang="en-US" dirty="0"/>
              <a:t>Can </a:t>
            </a:r>
            <a:r>
              <a:rPr lang="en-US" dirty="0" err="1"/>
              <a:t>bouy</a:t>
            </a:r>
            <a:endParaRPr lang="en-US" dirty="0"/>
          </a:p>
          <a:p>
            <a:r>
              <a:rPr lang="en-US" dirty="0"/>
              <a:t>Nun </a:t>
            </a:r>
            <a:r>
              <a:rPr lang="en-US" dirty="0" err="1"/>
              <a:t>bouy</a:t>
            </a:r>
            <a:r>
              <a:rPr lang="en-US" dirty="0"/>
              <a:t> </a:t>
            </a:r>
          </a:p>
          <a:p>
            <a:r>
              <a:rPr lang="en-US" dirty="0"/>
              <a:t>Lighted beacon</a:t>
            </a:r>
          </a:p>
          <a:p>
            <a:r>
              <a:rPr lang="en-US" dirty="0"/>
              <a:t>Lighted </a:t>
            </a:r>
            <a:r>
              <a:rPr lang="en-US" dirty="0" err="1"/>
              <a:t>bouy</a:t>
            </a:r>
            <a:r>
              <a:rPr lang="en-US" dirty="0"/>
              <a:t> </a:t>
            </a:r>
          </a:p>
          <a:p>
            <a:r>
              <a:rPr lang="en-US" dirty="0"/>
              <a:t>FL: flashing: light shorter than dark, time is how long between each (dark) 3</a:t>
            </a:r>
          </a:p>
          <a:p>
            <a:r>
              <a:rPr lang="en-US" dirty="0"/>
              <a:t>ISO: </a:t>
            </a:r>
            <a:r>
              <a:rPr lang="en-US" dirty="0" err="1"/>
              <a:t>isophae</a:t>
            </a:r>
            <a:r>
              <a:rPr lang="en-US" dirty="0"/>
              <a:t> (equal periods light and dark)</a:t>
            </a:r>
          </a:p>
          <a:p>
            <a:r>
              <a:rPr lang="en-US" dirty="0"/>
              <a:t>Of: period of light longer than dark</a:t>
            </a:r>
          </a:p>
          <a:p>
            <a:r>
              <a:rPr lang="en-US" dirty="0"/>
              <a:t>Group: light or dark grouped into period </a:t>
            </a:r>
          </a:p>
        </p:txBody>
      </p:sp>
    </p:spTree>
    <p:extLst>
      <p:ext uri="{BB962C8B-B14F-4D97-AF65-F5344CB8AC3E}">
        <p14:creationId xmlns:p14="http://schemas.microsoft.com/office/powerpoint/2010/main" val="3860548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5b5f6b35c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5b5f6b35c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3b5664a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3b5664a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3b5664a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3b5664a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5b5f6b35c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5b5f6b35c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5b5f6b35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5b5f6b35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5b5f6b35c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5b5f6b35c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5b5f6b35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5b5f6b35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5b5f6b35c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5b5f6b35c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Eso8q84aC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nimatedknots.com/figure-8-knot" TargetMode="External"/><Relationship Id="rId5" Type="http://schemas.openxmlformats.org/officeDocument/2006/relationships/hyperlink" Target="https://youtu.be/EtzeIQjcKEs" TargetMode="External"/><Relationship Id="rId4" Type="http://schemas.openxmlformats.org/officeDocument/2006/relationships/hyperlink" Target="https://www.animatedknots.com/double-overhand-stopper-kno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tedknots.com/clove-hitch-knot-rope-en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nimatedknots.com/round-turn-two-half-hitches-knot" TargetMode="External"/><Relationship Id="rId4" Type="http://schemas.openxmlformats.org/officeDocument/2006/relationships/hyperlink" Target="https://www.animatedknots.com/clove-hitch-knot-half-hitche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imatedknots.com/coil-unattached-rope-knot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bluewater-skipper@mit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zbz@mit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imatedknots.com/round-turn-two-half-hitches-knot" TargetMode="External"/><Relationship Id="rId3" Type="http://schemas.openxmlformats.org/officeDocument/2006/relationships/hyperlink" Target="animatedknots.com/bowline-knot" TargetMode="External"/><Relationship Id="rId7" Type="http://schemas.openxmlformats.org/officeDocument/2006/relationships/hyperlink" Target="https://www.animatedknots.com/clove-hitch-knot-half-hitch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nimatedknots.com/double-overhand-stopper-knot" TargetMode="External"/><Relationship Id="rId5" Type="http://schemas.openxmlformats.org/officeDocument/2006/relationships/hyperlink" Target="https://www.animatedknots.com/rolling-hitch-knot" TargetMode="External"/><Relationship Id="rId4" Type="http://schemas.openxmlformats.org/officeDocument/2006/relationships/hyperlink" Target="https://www.animatedknots.com/cleat-hitch-knot-dock-line" TargetMode="External"/><Relationship Id="rId9" Type="http://schemas.openxmlformats.org/officeDocument/2006/relationships/hyperlink" Target="https://www.animatedknots.com/coil-unattached-rope-kno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animatedknots.com/bowline-kno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tedknots.com/cleat-hitch-knot-dock-lin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tedknots.com/rolling-hitch-kno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206750" y="990800"/>
            <a:ext cx="5266008" cy="173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Bluewater Crew Rating 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450166" y="3174876"/>
            <a:ext cx="5022583" cy="97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IAP 2023</a:t>
            </a:r>
            <a:r>
              <a:rPr lang="en" dirty="0"/>
              <a:t> Session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FC91E7-9912-F2B2-C741-B3A80733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423333"/>
            <a:ext cx="30480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Stopper Knot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11700" y="140362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 are several stopper knots that are acceptable to use. We will focus on using the </a:t>
            </a:r>
            <a:r>
              <a:rPr lang="en" b="1" u="sng" dirty="0">
                <a:hlinkClick r:id="rId3"/>
              </a:rPr>
              <a:t>Double Overhand Stopper Knot</a:t>
            </a:r>
            <a:r>
              <a:rPr lang="en" dirty="0"/>
              <a:t>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) </a:t>
            </a:r>
            <a:r>
              <a:rPr lang="en" dirty="0"/>
              <a:t>and the </a:t>
            </a:r>
            <a:r>
              <a:rPr lang="en" b="1" u="sng" dirty="0">
                <a:hlinkClick r:id="rId5"/>
              </a:rPr>
              <a:t>Figure 8 Stopper Knot</a:t>
            </a:r>
            <a:r>
              <a:rPr lang="en-US" b="1" u="sng" dirty="0"/>
              <a:t> (</a:t>
            </a:r>
            <a:r>
              <a:rPr lang="en-US" b="1" u="sng" dirty="0">
                <a:hlinkClick r:id="rId6"/>
              </a:rPr>
              <a:t>here</a:t>
            </a:r>
            <a:r>
              <a:rPr lang="en-US" b="1" u="sng" dirty="0"/>
              <a:t>)</a:t>
            </a:r>
            <a:r>
              <a:rPr lang="en" b="1" dirty="0"/>
              <a:t>.</a:t>
            </a:r>
            <a:r>
              <a:rPr lang="en" dirty="0"/>
              <a:t> These knots are placed at the bitter end of a sheet to prevent the sheet from running free (e.g. Jib sheets, main sheet). </a:t>
            </a:r>
            <a:r>
              <a:rPr lang="en" b="1" dirty="0"/>
              <a:t>NEVER PLACE A STOPPER KNOT ON SPINNAKER SHEETS. </a:t>
            </a:r>
            <a:r>
              <a:rPr lang="en" dirty="0"/>
              <a:t>A stopper knot in the spinnaker sheets can cause a broach and can potentially lead to injury of crew and / or damage to the boat.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Clove Hitch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Aboard Mashnee, we mainly use the Clove Hitch to secure the tiller in the center position</a:t>
            </a:r>
            <a:r>
              <a:rPr lang="en-US" dirty="0">
                <a:solidFill>
                  <a:schemeClr val="accent2"/>
                </a:solidFill>
              </a:rPr>
              <a:t> (</a:t>
            </a:r>
            <a:r>
              <a:rPr lang="en-US" dirty="0">
                <a:solidFill>
                  <a:schemeClr val="accent2"/>
                </a:solidFill>
                <a:hlinkClick r:id="rId3"/>
              </a:rPr>
              <a:t>here</a:t>
            </a:r>
            <a:r>
              <a:rPr lang="en-US" dirty="0">
                <a:solidFill>
                  <a:schemeClr val="accent2"/>
                </a:solidFill>
              </a:rPr>
              <a:t> or </a:t>
            </a:r>
            <a:r>
              <a:rPr lang="en-US" dirty="0">
                <a:solidFill>
                  <a:schemeClr val="accent2"/>
                </a:solidFill>
                <a:hlinkClick r:id="rId4"/>
              </a:rPr>
              <a:t>here</a:t>
            </a:r>
            <a:r>
              <a:rPr lang="en-US" dirty="0">
                <a:solidFill>
                  <a:schemeClr val="accent2"/>
                </a:solidFill>
              </a:rPr>
              <a:t>)</a:t>
            </a:r>
            <a:r>
              <a:rPr lang="en" dirty="0">
                <a:solidFill>
                  <a:schemeClr val="accent2"/>
                </a:solidFill>
              </a:rPr>
              <a:t>. </a:t>
            </a:r>
            <a:r>
              <a:rPr lang="en" dirty="0">
                <a:solidFill>
                  <a:schemeClr val="tx1"/>
                </a:solidFill>
              </a:rPr>
              <a:t>The Clove Hitch is known to slip and bind, so it is recommended that you add half hitches to stop slipping. While the clove hitch can be used to secure a fender to the life lines, a better option would be to use a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b="1" u="sng" dirty="0">
                <a:solidFill>
                  <a:schemeClr val="accent2"/>
                </a:solidFill>
                <a:hlinkClick r:id="rId5"/>
              </a:rPr>
              <a:t>Round Turn &amp; 2 Half Hitches</a:t>
            </a:r>
            <a:r>
              <a:rPr lang="en" dirty="0">
                <a:solidFill>
                  <a:schemeClr val="accent2"/>
                </a:solidFill>
                <a:hlinkClick r:id="rId5"/>
              </a:rPr>
              <a:t>. 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7C77-A3A2-AD23-96CE-431D0B03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Coiling a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DF417-B17D-AE49-B5D4-8AFC6D696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time we finish a sail, we neaten up the lines on Mashnee by coiling them</a:t>
            </a:r>
          </a:p>
          <a:p>
            <a:r>
              <a:rPr lang="en-US" dirty="0"/>
              <a:t>Every time we leave the dock, we coil the dock lines</a:t>
            </a:r>
          </a:p>
          <a:p>
            <a:r>
              <a:rPr lang="en-US" dirty="0"/>
              <a:t>Coiling lines: braided vs. non-braided </a:t>
            </a:r>
          </a:p>
          <a:p>
            <a:r>
              <a:rPr lang="en-US" dirty="0">
                <a:hlinkClick r:id="rId2"/>
              </a:rPr>
              <a:t>Coiling a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3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Procedures</a:t>
            </a: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Crew members should be comfortable using the VHF for both emergency and non emergency transmissions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Mayday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Harbor Master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Marina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Fuel Dock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Comfort with using the VHF is a matter of practice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Procedures - DOs &amp; DON’Ts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DO…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Talk clearly &amp; slowly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Follow directions of USCG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appropriate VHF channels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Keep transmissions focused</a:t>
            </a:r>
            <a:endParaRPr sz="1800"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DON’T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Yell into microphone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Say COPY after transmission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Foul language / Argue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Radio check request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Procedures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Non - Emergency transmissions…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Boat, marina, dock 3 times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 who you are 1 -3 times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State request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Standby for response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Procedures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 dock, fuel dock, fuel dock….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is S/V MASHNEE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are requesting permission to proceed with docking with a port tie up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410A-23C0-EE98-67FF-785C9EE1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1B9E-7791-B95F-07D0-76B588612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Handheld flare (Day/Night) x3 </a:t>
            </a:r>
          </a:p>
          <a:p>
            <a:r>
              <a:rPr lang="en-US" dirty="0"/>
              <a:t>Day Use distress flag (Orange with black circle and black square)</a:t>
            </a:r>
          </a:p>
          <a:p>
            <a:r>
              <a:rPr lang="en-US" dirty="0"/>
              <a:t>Night use distress light (automatic) </a:t>
            </a:r>
          </a:p>
          <a:p>
            <a:r>
              <a:rPr lang="en-US" dirty="0"/>
              <a:t>3x B-I Fire Extinguishers </a:t>
            </a:r>
          </a:p>
          <a:p>
            <a:r>
              <a:rPr lang="en-US" dirty="0"/>
              <a:t>At least one USCG-approved Type I, II, III, or V PFD for each person aboard</a:t>
            </a:r>
          </a:p>
          <a:p>
            <a:pPr lvl="1"/>
            <a:r>
              <a:rPr lang="en-US" dirty="0"/>
              <a:t>i.e. not the </a:t>
            </a:r>
            <a:r>
              <a:rPr lang="en-US" dirty="0" err="1"/>
              <a:t>spinlocks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73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Operations - Mayday</a:t>
            </a:r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The following protocol is for a </a:t>
            </a:r>
            <a:r>
              <a:rPr lang="en" sz="1400" b="1" i="1"/>
              <a:t>MAYDAY</a:t>
            </a:r>
            <a:r>
              <a:rPr lang="en" sz="1400" i="1"/>
              <a:t> call. Use this protocol if there is risk of loss of life. If in doubt, make the MAYDAY call, it can be canceled. </a:t>
            </a:r>
            <a:endParaRPr sz="1400" i="1"/>
          </a:p>
          <a:p>
            <a:pPr marL="457200" lvl="0" indent="-317500" algn="l" rtl="0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Tune the VHF radio to channel 16. 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Distress signal "MAYDAY", spoken three times.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The words "THIS IS", spoken once.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Name of vessel in distress (spoken three times).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Repeat "MAYDAY" and the name of the vessel, spoken once.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Give position of vessel by latitude or longitude or by bearing (true or magnetic, state which) and distance to a well-known landmark such as a navigational aid or small island, or in any terms which will assist a responding station in locating the vessel in distress. Include any information on vessel movement such as course, speed and destination.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Nature of distress (sinking, fire etc.).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Kind of assistance desired.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Number of persons onboard.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Any other information which might facilitate rescue, such as length or tonnage of vessel, number of persons needing medical attention, color hull, cabin, masks, etc.</a:t>
            </a:r>
            <a:endParaRPr sz="1400"/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rabicPeriod"/>
            </a:pPr>
            <a:r>
              <a:rPr lang="en" sz="1400"/>
              <a:t>The word "OVER"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F8C23-B5F7-164F-6A27-FBF265CF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Harbor Navigational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F64F-EA96-8719-C79F-F8FB0E64A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03689E-3896-0B7A-5D5B-B766509E2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31" y="0"/>
            <a:ext cx="6586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7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Bluewater Crew Rating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Rating for sailors with some experience aboard keel boats that would like to build upon their current skills &amp; developing a more advanced skill set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Build the skills and confidence needed to sail on boats outside of MIT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Sailors with Crew Rating are needed on almost all MIT sails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Evening cruises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Deliveries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Full day sails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Maine</a:t>
            </a:r>
          </a:p>
          <a:p>
            <a:pPr indent="-317500">
              <a:buSzPts val="1400"/>
              <a:buChar char="○"/>
            </a:pPr>
            <a:r>
              <a:rPr lang="en" dirty="0"/>
              <a:t>Join the bluewater list if you’re not already</a:t>
            </a:r>
          </a:p>
          <a:p>
            <a:pPr indent="-317500">
              <a:buSzPts val="1400"/>
              <a:buChar char="○"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0BF1-2FE6-7F2B-3336-AB0970A5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8CFF4-5D99-648F-8E21-0FBED26B3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8B74D-0798-ADB6-8AA5-F36D2915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82" y="-137160"/>
            <a:ext cx="6586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9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4F9B-08EF-562F-4B5F-F4B66FC1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Navigation Lights &amp;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87376-5A71-6E78-B900-121A6081E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4"/>
            <a:ext cx="7075467" cy="3991025"/>
          </a:xfrm>
        </p:spPr>
        <p:txBody>
          <a:bodyPr>
            <a:normAutofit/>
          </a:bodyPr>
          <a:lstStyle/>
          <a:p>
            <a:r>
              <a:rPr lang="en-US" dirty="0"/>
              <a:t>Sailing Vessel underway under sail (night)</a:t>
            </a:r>
          </a:p>
          <a:p>
            <a:pPr lvl="1"/>
            <a:r>
              <a:rPr lang="en-US" dirty="0"/>
              <a:t>Red (port) &amp; Green (starboard) </a:t>
            </a:r>
            <a:r>
              <a:rPr lang="en-US" dirty="0" err="1"/>
              <a:t>sidelightas</a:t>
            </a:r>
            <a:r>
              <a:rPr lang="en-US" dirty="0"/>
              <a:t> visible for at least 2 nm</a:t>
            </a:r>
          </a:p>
          <a:p>
            <a:pPr lvl="1"/>
            <a:r>
              <a:rPr lang="en-US" dirty="0"/>
              <a:t>White stern light visible for 2nm</a:t>
            </a:r>
          </a:p>
          <a:p>
            <a:pPr lvl="1"/>
            <a:r>
              <a:rPr lang="en-US" dirty="0"/>
              <a:t>OR: white, red, green tricolor light at the top of the mast visible for 2nm</a:t>
            </a:r>
          </a:p>
          <a:p>
            <a:pPr lvl="2"/>
            <a:r>
              <a:rPr lang="en-US" dirty="0"/>
              <a:t>Cannot be used in conjunction with sidelights and stern light</a:t>
            </a:r>
          </a:p>
          <a:p>
            <a:r>
              <a:rPr lang="en-US" dirty="0"/>
              <a:t>Sailboat underway under power (night)</a:t>
            </a:r>
          </a:p>
          <a:p>
            <a:pPr lvl="2"/>
            <a:r>
              <a:rPr lang="en-US" dirty="0"/>
              <a:t>Red &amp; green sidelights</a:t>
            </a:r>
          </a:p>
          <a:p>
            <a:pPr lvl="2"/>
            <a:r>
              <a:rPr lang="en-US" dirty="0"/>
              <a:t>White stern light</a:t>
            </a:r>
          </a:p>
          <a:p>
            <a:pPr lvl="2"/>
            <a:r>
              <a:rPr lang="en-US" dirty="0"/>
              <a:t>White forward masthead light (steaming light) </a:t>
            </a:r>
          </a:p>
          <a:p>
            <a:r>
              <a:rPr lang="en-US" dirty="0"/>
              <a:t>Sailboat underway under sail and engine (Day)</a:t>
            </a:r>
          </a:p>
          <a:p>
            <a:pPr lvl="1"/>
            <a:r>
              <a:rPr lang="en-US" dirty="0"/>
              <a:t>Conical day shape, apex downward</a:t>
            </a:r>
          </a:p>
          <a:p>
            <a:r>
              <a:rPr lang="en-US" dirty="0"/>
              <a:t>At anchor </a:t>
            </a:r>
          </a:p>
          <a:p>
            <a:pPr lvl="1"/>
            <a:r>
              <a:rPr lang="en-US" dirty="0"/>
              <a:t>All-round white light at masthead (night)</a:t>
            </a:r>
          </a:p>
          <a:p>
            <a:pPr lvl="1"/>
            <a:r>
              <a:rPr lang="en-US" dirty="0"/>
              <a:t>Round black ball (day)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86AF6-FA24-437C-6907-5C3A7A44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0" y="2564191"/>
            <a:ext cx="2889250" cy="24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5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2D26-7313-0EB3-C2CE-3F204133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Rules of the Road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0A279-DDC6-257C-0E2B-00E0E8ABE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B4B3C-6D99-CDDA-0205-11A75EF39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81"/>
          <a:stretch/>
        </p:blipFill>
        <p:spPr>
          <a:xfrm>
            <a:off x="5311471" y="138690"/>
            <a:ext cx="3832529" cy="4866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4843-2C68-EF7B-7919-B9040565A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982"/>
          <a:stretch/>
        </p:blipFill>
        <p:spPr>
          <a:xfrm>
            <a:off x="311700" y="1828336"/>
            <a:ext cx="4600058" cy="19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2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702E0-E221-A72E-BC92-B859F0AD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Sounds Signals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3B5A7-32BC-7736-F7BF-E121D6206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short (pass you on my port)</a:t>
            </a:r>
          </a:p>
          <a:p>
            <a:r>
              <a:rPr lang="en-US" dirty="0"/>
              <a:t>Two Short (pass you on my starboard) </a:t>
            </a:r>
          </a:p>
          <a:p>
            <a:r>
              <a:rPr lang="en-US" dirty="0"/>
              <a:t>Three short: backing </a:t>
            </a:r>
          </a:p>
          <a:p>
            <a:r>
              <a:rPr lang="en-US" dirty="0"/>
              <a:t>Five short: danger</a:t>
            </a:r>
          </a:p>
          <a:p>
            <a:r>
              <a:rPr lang="en-US" dirty="0"/>
              <a:t>One long: entering or exiting blind area; leaving dock/berth </a:t>
            </a:r>
          </a:p>
          <a:p>
            <a:r>
              <a:rPr lang="en-US" dirty="0"/>
              <a:t>Whistle audible for 0.5nm</a:t>
            </a:r>
          </a:p>
          <a:p>
            <a:pPr lvl="1"/>
            <a:r>
              <a:rPr lang="en-US" dirty="0"/>
              <a:t>Under power in restricted visibility: one prolonged blast every two minutes</a:t>
            </a:r>
          </a:p>
          <a:p>
            <a:pPr lvl="1"/>
            <a:r>
              <a:rPr lang="en-US"/>
              <a:t>Under sail in restricted visibility: one long, two short every two minutes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9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658F-798C-C866-018E-3B1D4A9F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Aids to Navigation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3FC5A-03A7-9491-730A-6D3502C3C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656CB-6605-6EC5-3190-A87034F60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84"/>
          <a:stretch/>
        </p:blipFill>
        <p:spPr>
          <a:xfrm>
            <a:off x="311700" y="1292934"/>
            <a:ext cx="3875617" cy="3135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D8AC1-D7D7-353C-3FE0-4F73C6704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00"/>
          <a:stretch/>
        </p:blipFill>
        <p:spPr>
          <a:xfrm>
            <a:off x="4956685" y="2180166"/>
            <a:ext cx="3875617" cy="20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02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3324-F0B5-DE25-C7DA-5748A239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90D62-C122-CEDB-63F5-AB13B265F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did you learn new tonight?</a:t>
            </a:r>
          </a:p>
        </p:txBody>
      </p:sp>
    </p:spTree>
    <p:extLst>
      <p:ext uri="{BB962C8B-B14F-4D97-AF65-F5344CB8AC3E}">
        <p14:creationId xmlns:p14="http://schemas.microsoft.com/office/powerpoint/2010/main" val="55574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Crew Rating Procedure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Two pathways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New to big boat sailing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Go out for a few pleasure sails and get some experience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Ask lots of questions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Look for “skill sessions” to be offered this spring/summer 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Significant big boat sailing experience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Send your ASA/US Sailing / etc. license to </a:t>
            </a:r>
            <a:r>
              <a:rPr lang="en-US" dirty="0">
                <a:hlinkClick r:id="rId3"/>
              </a:rPr>
              <a:t>bluewater-skipper@mit.edu</a:t>
            </a:r>
            <a:r>
              <a:rPr lang="en-US" dirty="0"/>
              <a:t> and cc me </a:t>
            </a:r>
            <a:r>
              <a:rPr lang="en-US" dirty="0" err="1">
                <a:hlinkClick r:id="rId4"/>
              </a:rPr>
              <a:t>zbz@mit.edu</a:t>
            </a:r>
            <a:r>
              <a:rPr lang="en-US" dirty="0"/>
              <a:t>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Else: take </a:t>
            </a:r>
            <a:r>
              <a:rPr lang="en-US" dirty="0" err="1"/>
              <a:t>Nauticed</a:t>
            </a:r>
            <a:r>
              <a:rPr lang="en-US" dirty="0"/>
              <a:t> Skipper course (see wiki for details/discount code) </a:t>
            </a:r>
          </a:p>
          <a:p>
            <a:pPr marL="1200150" lvl="2" indent="-285750">
              <a:spcAft>
                <a:spcPts val="120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Crew Rating Procedure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/>
              <a:t>Once you’ve completed </a:t>
            </a:r>
            <a:r>
              <a:rPr lang="en-US" dirty="0" err="1"/>
              <a:t>Nauticed</a:t>
            </a:r>
            <a:r>
              <a:rPr lang="en-US" dirty="0"/>
              <a:t> course or submitted equivalency: Bluewater crew rating sheet (see wiki)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Familiarize yourself with the wiki bluewater crew topics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Two sign-offs needed for each skill: “covered” and “check off”</a:t>
            </a:r>
          </a:p>
          <a:p>
            <a:pPr marL="1200150" lvl="2" indent="-285750">
              <a:spcAft>
                <a:spcPts val="1200"/>
              </a:spcAft>
              <a:buFontTx/>
              <a:buChar char="-"/>
            </a:pPr>
            <a:r>
              <a:rPr lang="en-US" dirty="0"/>
              <a:t>Covered is taught to you</a:t>
            </a:r>
          </a:p>
          <a:p>
            <a:pPr marL="1200150" lvl="2" indent="-285750">
              <a:spcAft>
                <a:spcPts val="1200"/>
              </a:spcAft>
              <a:buFontTx/>
              <a:buChar char="-"/>
            </a:pPr>
            <a:r>
              <a:rPr lang="en-US" dirty="0"/>
              <a:t>Check off proves mastery — you should be able to do without hesitation and from memory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Sign up for shore-side sessions to get many topics covered 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Sign up for skill sessions on the water to cover additional topics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Attend a full-day bluewater crew class to cover the most intensive topics (e.g. MOB, sail handling)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dirty="0"/>
              <a:t>Attend at least two “pleasure sails” with different skippers to get your check-offs</a:t>
            </a:r>
          </a:p>
          <a:p>
            <a:pPr marL="1200150" lvl="2" indent="-285750">
              <a:spcAft>
                <a:spcPts val="1200"/>
              </a:spcAft>
              <a:buFontTx/>
              <a:buChar char="-"/>
            </a:pPr>
            <a:r>
              <a:rPr lang="en-US" dirty="0"/>
              <a:t>Tell the skipper at the beginning about your progress, they can aim to help you get sign-offs </a:t>
            </a:r>
          </a:p>
        </p:txBody>
      </p:sp>
    </p:spTree>
    <p:extLst>
      <p:ext uri="{BB962C8B-B14F-4D97-AF65-F5344CB8AC3E}">
        <p14:creationId xmlns:p14="http://schemas.microsoft.com/office/powerpoint/2010/main" val="3393390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263C-592C-A0A4-3021-BC5C664E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89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Bluewater crew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62C35-93CC-59EA-77EB-C7053EAB9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97E5A9-E392-3822-A08D-D3EBFB60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99" y="1017725"/>
            <a:ext cx="6276580" cy="38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03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Knots</a:t>
            </a:r>
            <a:r>
              <a:rPr lang="en-US" dirty="0"/>
              <a:t>: </a:t>
            </a:r>
            <a:endParaRPr dirty="0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hlinkClick r:id="rId3"/>
              </a:rPr>
              <a:t>Bowline</a:t>
            </a:r>
            <a:r>
              <a:rPr lang="en-US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hlinkClick r:id="rId4"/>
              </a:rPr>
              <a:t>Cleat Hitch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hlinkClick r:id="rId5"/>
              </a:rPr>
              <a:t>Rolling Hitch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hlinkClick r:id="rId6"/>
              </a:rPr>
              <a:t>Stopper Knot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hlinkClick r:id="rId7"/>
              </a:rPr>
              <a:t>Clove Hitch</a:t>
            </a: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hlinkClick r:id="rId8"/>
              </a:rPr>
              <a:t>Round Turn Two Half Hitches</a:t>
            </a: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hlinkClick r:id="rId9"/>
              </a:rPr>
              <a:t>Coiling a line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Bowline Knot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Bowline makes a reasonably secure loop at the end of a line. It has many uses, e.g., to fasten a mooring line to a ring or a post or attaching sheets to a sail. Under load, it does not slip or bind. With no load it can be untied easily. Its principal shortcoming is that it cannot be tied, or untied, when there is a load on the standing end. It should therefore be avoided when, for example, a mooring line may have to be released under load.</a:t>
            </a:r>
            <a:r>
              <a:rPr lang="en-US" dirty="0"/>
              <a:t> </a:t>
            </a:r>
            <a:r>
              <a:rPr lang="en" dirty="0">
                <a:hlinkClick r:id="rId3"/>
              </a:rPr>
              <a:t>Bowline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Cleat Hitch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Cleat Hitch secures a line to a cleat. The cleat can be on the deck, mast, or dock. Care must be taken in certain situations where a locking hitch can cause issues, e.g. large ships, tow lines, or sheeting a sail. We always use a locking hitch aboard Mashnee.</a:t>
            </a:r>
            <a:r>
              <a:rPr lang="en-US" dirty="0"/>
              <a:t> However, we don’t lock off the cleat until told to do so when docking. </a:t>
            </a:r>
            <a:r>
              <a:rPr lang="en" dirty="0">
                <a:hlinkClick r:id="rId3"/>
              </a:rPr>
              <a:t>Cleat Hitch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Rolling Hitch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The Rolling Hitch Knot attaches a line (usually smaller) to another (usually larger) when the line of pull is parallel. This knot is useful for transferring the load of a jib during an override or as a snubber for the anchor chain. It is important to note that a rolling hitch will not hold with some modern lines such as Spectra, </a:t>
            </a:r>
            <a:r>
              <a:rPr lang="en" dirty="0" err="1"/>
              <a:t>Dyneema</a:t>
            </a:r>
            <a:r>
              <a:rPr lang="en" dirty="0"/>
              <a:t>, or Polypropylene. These lines have a slippery outer sheath.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Rolling Hitch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1473</Words>
  <Application>Microsoft Macintosh PowerPoint</Application>
  <PresentationFormat>On-screen Show (16:9)</PresentationFormat>
  <Paragraphs>148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Oswald</vt:lpstr>
      <vt:lpstr>Average</vt:lpstr>
      <vt:lpstr>Arial</vt:lpstr>
      <vt:lpstr>Slate</vt:lpstr>
      <vt:lpstr>Bluewater Crew Rating </vt:lpstr>
      <vt:lpstr>Bluewater Crew Rating</vt:lpstr>
      <vt:lpstr>Crew Rating Procedure</vt:lpstr>
      <vt:lpstr>Crew Rating Procedure</vt:lpstr>
      <vt:lpstr>Bluewater crew skills</vt:lpstr>
      <vt:lpstr>Knots: </vt:lpstr>
      <vt:lpstr>Bowline Knot </vt:lpstr>
      <vt:lpstr>Cleat Hitch </vt:lpstr>
      <vt:lpstr>Rolling Hitch </vt:lpstr>
      <vt:lpstr>Stopper Knot</vt:lpstr>
      <vt:lpstr>Clove Hitch </vt:lpstr>
      <vt:lpstr>Coiling a Line</vt:lpstr>
      <vt:lpstr>Radio Procedures</vt:lpstr>
      <vt:lpstr>Radio Procedures - DOs &amp; DON’Ts</vt:lpstr>
      <vt:lpstr>Radio Procedures</vt:lpstr>
      <vt:lpstr>Radio Procedures</vt:lpstr>
      <vt:lpstr>Safety</vt:lpstr>
      <vt:lpstr>Radio Operations - Mayday</vt:lpstr>
      <vt:lpstr>Harbor Navigational Hazards</vt:lpstr>
      <vt:lpstr>PowerPoint Presentation</vt:lpstr>
      <vt:lpstr>Navigation Lights &amp; Shapes</vt:lpstr>
      <vt:lpstr>Rules of the Road</vt:lpstr>
      <vt:lpstr>Sounds Signals</vt:lpstr>
      <vt:lpstr>Aids to Navigation 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Bluewater Crew Rating </dc:title>
  <cp:lastModifiedBy>Zachary Michael Berzolla</cp:lastModifiedBy>
  <cp:revision>5</cp:revision>
  <dcterms:modified xsi:type="dcterms:W3CDTF">2023-01-13T14:50:51Z</dcterms:modified>
</cp:coreProperties>
</file>